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8" r:id="rId3"/>
    <p:sldId id="259" r:id="rId4"/>
    <p:sldId id="260" r:id="rId5"/>
    <p:sldId id="262" r:id="rId6"/>
    <p:sldId id="263" r:id="rId7"/>
    <p:sldId id="266" r:id="rId8"/>
    <p:sldId id="267" r:id="rId9"/>
    <p:sldId id="271" r:id="rId10"/>
    <p:sldId id="278" r:id="rId11"/>
    <p:sldId id="279" r:id="rId12"/>
    <p:sldId id="282" r:id="rId13"/>
    <p:sldId id="286" r:id="rId14"/>
    <p:sldId id="288" r:id="rId15"/>
    <p:sldId id="289" r:id="rId16"/>
    <p:sldId id="290" r:id="rId17"/>
    <p:sldId id="294" r:id="rId18"/>
    <p:sldId id="304" r:id="rId19"/>
    <p:sldId id="319" r:id="rId20"/>
  </p:sldIdLst>
  <p:sldSz cx="9906000" cy="6858000" type="A4"/>
  <p:notesSz cx="9906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80" autoAdjust="0"/>
  </p:normalViewPr>
  <p:slideViewPr>
    <p:cSldViewPr>
      <p:cViewPr varScale="1">
        <p:scale>
          <a:sx n="52" d="100"/>
          <a:sy n="52" d="100"/>
        </p:scale>
        <p:origin x="1338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11813" y="0"/>
            <a:ext cx="42926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A63800-1BEB-4E2F-A94E-ED902B912DBD}" type="datetimeFigureOut">
              <a:rPr lang="ru-RU" smtClean="0"/>
              <a:t>23.10.2025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81363" y="857250"/>
            <a:ext cx="3343275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0600" y="3300413"/>
            <a:ext cx="79248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11813" y="6513513"/>
            <a:ext cx="42926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071D8-7A0C-4DBF-839A-86F55343B7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2238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071D8-7A0C-4DBF-839A-86F55343B7F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635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071D8-7A0C-4DBF-839A-86F55343B7F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4983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0071D8-7A0C-4DBF-839A-86F55343B7F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88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42950" y="2125980"/>
            <a:ext cx="84201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5900" y="3840480"/>
            <a:ext cx="69342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(НАИМЕНОВАНИЕ</a:t>
            </a:r>
            <a:r>
              <a:rPr spc="-5" dirty="0"/>
              <a:t> </a:t>
            </a:r>
            <a:r>
              <a:rPr dirty="0"/>
              <a:t>ВАШЕГО</a:t>
            </a:r>
            <a:r>
              <a:rPr spc="-10" dirty="0"/>
              <a:t> МУНИЦИПАЛИТЕТА)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525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(НАИМЕНОВАНИЕ</a:t>
            </a:r>
            <a:r>
              <a:rPr spc="-5" dirty="0"/>
              <a:t> </a:t>
            </a:r>
            <a:r>
              <a:rPr dirty="0"/>
              <a:t>ВАШЕГО</a:t>
            </a:r>
            <a:r>
              <a:rPr spc="-10" dirty="0"/>
              <a:t> МУНИЦИПАЛИТЕТА)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525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9530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01590" y="1577340"/>
            <a:ext cx="430911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(НАИМЕНОВАНИЕ</a:t>
            </a:r>
            <a:r>
              <a:rPr spc="-5" dirty="0"/>
              <a:t> </a:t>
            </a:r>
            <a:r>
              <a:rPr dirty="0"/>
              <a:t>ВАШЕГО</a:t>
            </a:r>
            <a:r>
              <a:rPr spc="-10" dirty="0"/>
              <a:t> МУНИЦИПАЛИТЕТА)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525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906000" cy="6858000"/>
          </a:xfrm>
          <a:custGeom>
            <a:avLst/>
            <a:gdLst/>
            <a:ahLst/>
            <a:cxnLst/>
            <a:rect l="l" t="t" r="r" b="b"/>
            <a:pathLst>
              <a:path w="9906000" h="6858000">
                <a:moveTo>
                  <a:pt x="9906000" y="0"/>
                </a:moveTo>
                <a:lnTo>
                  <a:pt x="0" y="0"/>
                </a:lnTo>
                <a:lnTo>
                  <a:pt x="0" y="6857999"/>
                </a:lnTo>
                <a:lnTo>
                  <a:pt x="9906000" y="6857999"/>
                </a:lnTo>
                <a:lnTo>
                  <a:pt x="9906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(НАИМЕНОВАНИЕ</a:t>
            </a:r>
            <a:r>
              <a:rPr spc="-5" dirty="0"/>
              <a:t> </a:t>
            </a:r>
            <a:r>
              <a:rPr dirty="0"/>
              <a:t>ВАШЕГО</a:t>
            </a:r>
            <a:r>
              <a:rPr spc="-10" dirty="0"/>
              <a:t> МУНИЦИПАЛИТЕТА)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525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32192" y="1255775"/>
            <a:ext cx="2157983" cy="289864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(НАИМЕНОВАНИЕ</a:t>
            </a:r>
            <a:r>
              <a:rPr spc="-5" dirty="0"/>
              <a:t> </a:t>
            </a:r>
            <a:r>
              <a:rPr dirty="0"/>
              <a:t>ВАШЕГО</a:t>
            </a:r>
            <a:r>
              <a:rPr spc="-10" dirty="0"/>
              <a:t> МУНИЦИПАЛИТЕТА)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525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14315" y="523747"/>
            <a:ext cx="8839835" cy="7600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45303" y="1393926"/>
            <a:ext cx="4587240" cy="23729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(НАИМЕНОВАНИЕ</a:t>
            </a:r>
            <a:r>
              <a:rPr spc="-5" dirty="0"/>
              <a:t> </a:t>
            </a:r>
            <a:r>
              <a:rPr dirty="0"/>
              <a:t>ВАШЕГО</a:t>
            </a:r>
            <a:r>
              <a:rPr spc="-10" dirty="0"/>
              <a:t> МУНИЦИПАЛИТЕТА)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95300" y="6377940"/>
            <a:ext cx="22783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634651" y="6603972"/>
            <a:ext cx="203200" cy="1390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9525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jpeg"/><Relationship Id="rId4" Type="http://schemas.openxmlformats.org/officeDocument/2006/relationships/image" Target="../media/image7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5" Type="http://schemas.openxmlformats.org/officeDocument/2006/relationships/image" Target="../media/image57.png"/><Relationship Id="rId4" Type="http://schemas.openxmlformats.org/officeDocument/2006/relationships/image" Target="../media/image7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13345" y="158305"/>
            <a:ext cx="2153920" cy="727710"/>
          </a:xfrm>
          <a:custGeom>
            <a:avLst/>
            <a:gdLst/>
            <a:ahLst/>
            <a:cxnLst/>
            <a:rect l="l" t="t" r="r" b="b"/>
            <a:pathLst>
              <a:path w="2153920" h="727710">
                <a:moveTo>
                  <a:pt x="1953653" y="0"/>
                </a:moveTo>
                <a:lnTo>
                  <a:pt x="199821" y="0"/>
                </a:lnTo>
                <a:lnTo>
                  <a:pt x="154007" y="5277"/>
                </a:lnTo>
                <a:lnTo>
                  <a:pt x="111948" y="20309"/>
                </a:lnTo>
                <a:lnTo>
                  <a:pt x="74846" y="43897"/>
                </a:lnTo>
                <a:lnTo>
                  <a:pt x="43901" y="74841"/>
                </a:lnTo>
                <a:lnTo>
                  <a:pt x="20311" y="111943"/>
                </a:lnTo>
                <a:lnTo>
                  <a:pt x="5277" y="154003"/>
                </a:lnTo>
                <a:lnTo>
                  <a:pt x="0" y="199821"/>
                </a:lnTo>
                <a:lnTo>
                  <a:pt x="0" y="527799"/>
                </a:lnTo>
                <a:lnTo>
                  <a:pt x="5277" y="573618"/>
                </a:lnTo>
                <a:lnTo>
                  <a:pt x="20311" y="615677"/>
                </a:lnTo>
                <a:lnTo>
                  <a:pt x="43901" y="652779"/>
                </a:lnTo>
                <a:lnTo>
                  <a:pt x="74846" y="683723"/>
                </a:lnTo>
                <a:lnTo>
                  <a:pt x="111948" y="707311"/>
                </a:lnTo>
                <a:lnTo>
                  <a:pt x="154007" y="722343"/>
                </a:lnTo>
                <a:lnTo>
                  <a:pt x="199821" y="727621"/>
                </a:lnTo>
                <a:lnTo>
                  <a:pt x="1953653" y="727621"/>
                </a:lnTo>
                <a:lnTo>
                  <a:pt x="1999468" y="722343"/>
                </a:lnTo>
                <a:lnTo>
                  <a:pt x="2041526" y="707311"/>
                </a:lnTo>
                <a:lnTo>
                  <a:pt x="2078628" y="683723"/>
                </a:lnTo>
                <a:lnTo>
                  <a:pt x="2109574" y="652779"/>
                </a:lnTo>
                <a:lnTo>
                  <a:pt x="2133163" y="615677"/>
                </a:lnTo>
                <a:lnTo>
                  <a:pt x="2148197" y="573618"/>
                </a:lnTo>
                <a:lnTo>
                  <a:pt x="2153475" y="527799"/>
                </a:lnTo>
                <a:lnTo>
                  <a:pt x="2153475" y="199821"/>
                </a:lnTo>
                <a:lnTo>
                  <a:pt x="2148197" y="154003"/>
                </a:lnTo>
                <a:lnTo>
                  <a:pt x="2133163" y="111943"/>
                </a:lnTo>
                <a:lnTo>
                  <a:pt x="2109574" y="74841"/>
                </a:lnTo>
                <a:lnTo>
                  <a:pt x="2078628" y="43897"/>
                </a:lnTo>
                <a:lnTo>
                  <a:pt x="2041526" y="20309"/>
                </a:lnTo>
                <a:lnTo>
                  <a:pt x="1999468" y="5277"/>
                </a:lnTo>
                <a:lnTo>
                  <a:pt x="195365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03171" y="388620"/>
            <a:ext cx="948055" cy="254557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890"/>
              </a:lnSpc>
              <a:spcBef>
                <a:spcPts val="185"/>
              </a:spcBef>
            </a:pPr>
            <a:r>
              <a:rPr lang="ru-RU" sz="800" dirty="0">
                <a:latin typeface="Arial"/>
                <a:cs typeface="Arial"/>
              </a:rPr>
              <a:t>ПЕНЗЕНСКАЯ ОБЛАСТЬ</a:t>
            </a:r>
            <a:endParaRPr sz="8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970264" y="88392"/>
            <a:ext cx="866140" cy="868680"/>
            <a:chOff x="8970264" y="88392"/>
            <a:chExt cx="866140" cy="8686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70264" y="88392"/>
              <a:ext cx="865631" cy="8686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039186" y="158305"/>
              <a:ext cx="727710" cy="727710"/>
            </a:xfrm>
            <a:custGeom>
              <a:avLst/>
              <a:gdLst/>
              <a:ahLst/>
              <a:cxnLst/>
              <a:rect l="l" t="t" r="r" b="b"/>
              <a:pathLst>
                <a:path w="727709" h="727710">
                  <a:moveTo>
                    <a:pt x="519760" y="0"/>
                  </a:moveTo>
                  <a:lnTo>
                    <a:pt x="207873" y="0"/>
                  </a:lnTo>
                  <a:lnTo>
                    <a:pt x="160213" y="5489"/>
                  </a:lnTo>
                  <a:lnTo>
                    <a:pt x="116460" y="21128"/>
                  </a:lnTo>
                  <a:lnTo>
                    <a:pt x="77863" y="45666"/>
                  </a:lnTo>
                  <a:lnTo>
                    <a:pt x="45670" y="77858"/>
                  </a:lnTo>
                  <a:lnTo>
                    <a:pt x="21130" y="116454"/>
                  </a:lnTo>
                  <a:lnTo>
                    <a:pt x="5490" y="160209"/>
                  </a:lnTo>
                  <a:lnTo>
                    <a:pt x="0" y="207873"/>
                  </a:lnTo>
                  <a:lnTo>
                    <a:pt x="0" y="519760"/>
                  </a:lnTo>
                  <a:lnTo>
                    <a:pt x="5490" y="567419"/>
                  </a:lnTo>
                  <a:lnTo>
                    <a:pt x="21130" y="611170"/>
                  </a:lnTo>
                  <a:lnTo>
                    <a:pt x="45670" y="649765"/>
                  </a:lnTo>
                  <a:lnTo>
                    <a:pt x="77863" y="681955"/>
                  </a:lnTo>
                  <a:lnTo>
                    <a:pt x="116460" y="706493"/>
                  </a:lnTo>
                  <a:lnTo>
                    <a:pt x="160213" y="722131"/>
                  </a:lnTo>
                  <a:lnTo>
                    <a:pt x="207873" y="727621"/>
                  </a:lnTo>
                  <a:lnTo>
                    <a:pt x="519760" y="727621"/>
                  </a:lnTo>
                  <a:lnTo>
                    <a:pt x="567424" y="722131"/>
                  </a:lnTo>
                  <a:lnTo>
                    <a:pt x="611178" y="706493"/>
                  </a:lnTo>
                  <a:lnTo>
                    <a:pt x="649775" y="681955"/>
                  </a:lnTo>
                  <a:lnTo>
                    <a:pt x="681967" y="649765"/>
                  </a:lnTo>
                  <a:lnTo>
                    <a:pt x="706505" y="611170"/>
                  </a:lnTo>
                  <a:lnTo>
                    <a:pt x="722143" y="567419"/>
                  </a:lnTo>
                  <a:lnTo>
                    <a:pt x="727633" y="519760"/>
                  </a:lnTo>
                  <a:lnTo>
                    <a:pt x="727633" y="207873"/>
                  </a:lnTo>
                  <a:lnTo>
                    <a:pt x="722143" y="160209"/>
                  </a:lnTo>
                  <a:lnTo>
                    <a:pt x="706505" y="116454"/>
                  </a:lnTo>
                  <a:lnTo>
                    <a:pt x="681967" y="77858"/>
                  </a:lnTo>
                  <a:lnTo>
                    <a:pt x="649775" y="45666"/>
                  </a:lnTo>
                  <a:lnTo>
                    <a:pt x="611178" y="21128"/>
                  </a:lnTo>
                  <a:lnTo>
                    <a:pt x="567424" y="5489"/>
                  </a:lnTo>
                  <a:lnTo>
                    <a:pt x="51976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85656" y="224205"/>
              <a:ext cx="434708" cy="56874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14314" y="4854955"/>
            <a:ext cx="8901871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Arial"/>
                <a:cs typeface="Arial"/>
              </a:rPr>
              <a:t>ИНВЕСТИЦИОННЫЙ</a:t>
            </a:r>
            <a:r>
              <a:rPr sz="2400" b="1" spc="-14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ПРОФИЛЬ</a:t>
            </a:r>
            <a:r>
              <a:rPr lang="ru-RU" sz="2400" b="1" spc="-10" dirty="0">
                <a:latin typeface="Arial"/>
                <a:cs typeface="Arial"/>
              </a:rPr>
              <a:t> КАМЕШКИРСКОГО РАЙОНА ПЕНЗЕНСКОЙ ОБЛАСТИ </a:t>
            </a:r>
            <a:endParaRPr sz="2400" b="1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289491" y="439927"/>
            <a:ext cx="226695" cy="16573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45"/>
              </a:spcBef>
            </a:pPr>
            <a:r>
              <a:rPr sz="300" b="1" spc="-10" dirty="0">
                <a:latin typeface="Arial"/>
                <a:cs typeface="Arial"/>
              </a:rPr>
              <a:t>поместить</a:t>
            </a:r>
            <a:endParaRPr sz="300">
              <a:latin typeface="Arial"/>
              <a:cs typeface="Arial"/>
            </a:endParaRPr>
          </a:p>
          <a:p>
            <a:pPr marL="35560" marR="27940" indent="35560">
              <a:lnSpc>
                <a:spcPct val="80000"/>
              </a:lnSpc>
              <a:spcBef>
                <a:spcPts val="120"/>
              </a:spcBef>
            </a:pPr>
            <a:r>
              <a:rPr sz="300" b="1" spc="-20" dirty="0">
                <a:latin typeface="Arial"/>
                <a:cs typeface="Arial"/>
              </a:rPr>
              <a:t>герб</a:t>
            </a:r>
            <a:r>
              <a:rPr sz="300" b="1" spc="500" dirty="0">
                <a:latin typeface="Arial"/>
                <a:cs typeface="Arial"/>
              </a:rPr>
              <a:t> </a:t>
            </a:r>
            <a:r>
              <a:rPr sz="300" b="1" spc="-10" dirty="0">
                <a:latin typeface="Arial"/>
                <a:cs typeface="Arial"/>
              </a:rPr>
              <a:t>области</a:t>
            </a:r>
            <a:endParaRPr sz="3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43583" y="3497071"/>
            <a:ext cx="1688464" cy="4311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7800"/>
              </a:lnSpc>
              <a:spcBef>
                <a:spcPts val="12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РАМКЕ</a:t>
            </a:r>
            <a:r>
              <a:rPr sz="9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СЛЕДУЕТ</a:t>
            </a: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КРУПНО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РАЗМЕСТИТЬ</a:t>
            </a:r>
            <a:r>
              <a:rPr sz="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ГЕРБ</a:t>
            </a:r>
            <a:r>
              <a:rPr sz="9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ВАШЕГО МУНИЦИПАЛИТЕТА</a:t>
            </a:r>
            <a:endParaRPr sz="9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45620" y="3497071"/>
            <a:ext cx="1732280" cy="4311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7800"/>
              </a:lnSpc>
              <a:spcBef>
                <a:spcPts val="12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РАМКЕ</a:t>
            </a: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СЛЕДУЕТ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РАЗМЕСТИТЬ</a:t>
            </a:r>
            <a:r>
              <a:rPr sz="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ФОТО</a:t>
            </a: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ВАШЕГО МУНИЦИПАЛИТЕТА</a:t>
            </a:r>
            <a:endParaRPr sz="900">
              <a:latin typeface="Arial"/>
              <a:cs typeface="Arial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4045" y="1369280"/>
            <a:ext cx="1928327" cy="240214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086" y="661804"/>
            <a:ext cx="6029500" cy="368085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4840" y="1255775"/>
            <a:ext cx="6891528" cy="289864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14315" y="4854955"/>
            <a:ext cx="4918710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z="2400" b="1" dirty="0">
                <a:latin typeface="Arial"/>
                <a:cs typeface="Arial"/>
              </a:rPr>
              <a:t>МЕХАНИЗМЫ</a:t>
            </a:r>
            <a:r>
              <a:rPr sz="2400" b="1" spc="-95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РЕАЛИЗАЦИИ ИНВЕСТИЦИОННОГО</a:t>
            </a:r>
            <a:r>
              <a:rPr sz="2400" b="1" spc="-14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ПРОФИЛЯ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4315" y="6594347"/>
            <a:ext cx="40265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Arial"/>
                <a:cs typeface="Arial"/>
              </a:rPr>
              <a:t>ИНВЕСТИЦИОННЫЙ</a:t>
            </a:r>
            <a:r>
              <a:rPr sz="800" spc="-1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ПРОФИЛЬ</a:t>
            </a:r>
            <a:r>
              <a:rPr sz="800" spc="-1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(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Камешкирский район Пензенская область </a:t>
            </a:r>
            <a:r>
              <a:rPr sz="800" spc="-10" dirty="0">
                <a:latin typeface="Arial"/>
                <a:cs typeface="Arial"/>
              </a:rPr>
              <a:t>)</a:t>
            </a:r>
            <a:endParaRPr sz="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7015" y="1401546"/>
            <a:ext cx="9137015" cy="4900930"/>
            <a:chOff x="627015" y="1401546"/>
            <a:chExt cx="9137015" cy="4900930"/>
          </a:xfrm>
        </p:grpSpPr>
        <p:sp>
          <p:nvSpPr>
            <p:cNvPr id="3" name="object 3"/>
            <p:cNvSpPr/>
            <p:nvPr/>
          </p:nvSpPr>
          <p:spPr>
            <a:xfrm>
              <a:off x="627015" y="1956993"/>
              <a:ext cx="9137015" cy="4345305"/>
            </a:xfrm>
            <a:custGeom>
              <a:avLst/>
              <a:gdLst/>
              <a:ahLst/>
              <a:cxnLst/>
              <a:rect l="l" t="t" r="r" b="b"/>
              <a:pathLst>
                <a:path w="9137015" h="4345305">
                  <a:moveTo>
                    <a:pt x="8848581" y="0"/>
                  </a:moveTo>
                  <a:lnTo>
                    <a:pt x="287809" y="0"/>
                  </a:lnTo>
                  <a:lnTo>
                    <a:pt x="241125" y="3766"/>
                  </a:lnTo>
                  <a:lnTo>
                    <a:pt x="196839" y="14672"/>
                  </a:lnTo>
                  <a:lnTo>
                    <a:pt x="155544" y="32124"/>
                  </a:lnTo>
                  <a:lnTo>
                    <a:pt x="117833" y="55529"/>
                  </a:lnTo>
                  <a:lnTo>
                    <a:pt x="84297" y="84296"/>
                  </a:lnTo>
                  <a:lnTo>
                    <a:pt x="55530" y="117831"/>
                  </a:lnTo>
                  <a:lnTo>
                    <a:pt x="32124" y="155542"/>
                  </a:lnTo>
                  <a:lnTo>
                    <a:pt x="14672" y="196837"/>
                  </a:lnTo>
                  <a:lnTo>
                    <a:pt x="3766" y="241123"/>
                  </a:lnTo>
                  <a:lnTo>
                    <a:pt x="0" y="287807"/>
                  </a:lnTo>
                  <a:lnTo>
                    <a:pt x="0" y="4057162"/>
                  </a:lnTo>
                  <a:lnTo>
                    <a:pt x="3766" y="4103846"/>
                  </a:lnTo>
                  <a:lnTo>
                    <a:pt x="14672" y="4148132"/>
                  </a:lnTo>
                  <a:lnTo>
                    <a:pt x="32124" y="4189427"/>
                  </a:lnTo>
                  <a:lnTo>
                    <a:pt x="55530" y="4227139"/>
                  </a:lnTo>
                  <a:lnTo>
                    <a:pt x="84297" y="4260675"/>
                  </a:lnTo>
                  <a:lnTo>
                    <a:pt x="117833" y="4289442"/>
                  </a:lnTo>
                  <a:lnTo>
                    <a:pt x="155544" y="4312848"/>
                  </a:lnTo>
                  <a:lnTo>
                    <a:pt x="196839" y="4330300"/>
                  </a:lnTo>
                  <a:lnTo>
                    <a:pt x="241125" y="4341206"/>
                  </a:lnTo>
                  <a:lnTo>
                    <a:pt x="287809" y="4344973"/>
                  </a:lnTo>
                  <a:lnTo>
                    <a:pt x="8848581" y="4344973"/>
                  </a:lnTo>
                  <a:lnTo>
                    <a:pt x="8895265" y="4341206"/>
                  </a:lnTo>
                  <a:lnTo>
                    <a:pt x="8939551" y="4330300"/>
                  </a:lnTo>
                  <a:lnTo>
                    <a:pt x="8980846" y="4312848"/>
                  </a:lnTo>
                  <a:lnTo>
                    <a:pt x="9018557" y="4289442"/>
                  </a:lnTo>
                  <a:lnTo>
                    <a:pt x="9052092" y="4260675"/>
                  </a:lnTo>
                  <a:lnTo>
                    <a:pt x="9080859" y="4227139"/>
                  </a:lnTo>
                  <a:lnTo>
                    <a:pt x="9104264" y="4189427"/>
                  </a:lnTo>
                  <a:lnTo>
                    <a:pt x="9121716" y="4148132"/>
                  </a:lnTo>
                  <a:lnTo>
                    <a:pt x="9132622" y="4103846"/>
                  </a:lnTo>
                  <a:lnTo>
                    <a:pt x="9136388" y="4057162"/>
                  </a:lnTo>
                  <a:lnTo>
                    <a:pt x="9136388" y="287807"/>
                  </a:lnTo>
                  <a:lnTo>
                    <a:pt x="9132622" y="241123"/>
                  </a:lnTo>
                  <a:lnTo>
                    <a:pt x="9121716" y="196837"/>
                  </a:lnTo>
                  <a:lnTo>
                    <a:pt x="9104264" y="155542"/>
                  </a:lnTo>
                  <a:lnTo>
                    <a:pt x="9080859" y="117831"/>
                  </a:lnTo>
                  <a:lnTo>
                    <a:pt x="9052092" y="84296"/>
                  </a:lnTo>
                  <a:lnTo>
                    <a:pt x="9018557" y="55529"/>
                  </a:lnTo>
                  <a:lnTo>
                    <a:pt x="8980846" y="32124"/>
                  </a:lnTo>
                  <a:lnTo>
                    <a:pt x="8939551" y="14672"/>
                  </a:lnTo>
                  <a:lnTo>
                    <a:pt x="8895265" y="3766"/>
                  </a:lnTo>
                  <a:lnTo>
                    <a:pt x="884858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7015" y="1401546"/>
              <a:ext cx="9137015" cy="1153160"/>
            </a:xfrm>
            <a:custGeom>
              <a:avLst/>
              <a:gdLst/>
              <a:ahLst/>
              <a:cxnLst/>
              <a:rect l="l" t="t" r="r" b="b"/>
              <a:pathLst>
                <a:path w="9137015" h="1153160">
                  <a:moveTo>
                    <a:pt x="8880166" y="0"/>
                  </a:moveTo>
                  <a:lnTo>
                    <a:pt x="256227" y="0"/>
                  </a:lnTo>
                  <a:lnTo>
                    <a:pt x="210170" y="4128"/>
                  </a:lnTo>
                  <a:lnTo>
                    <a:pt x="166821" y="16030"/>
                  </a:lnTo>
                  <a:lnTo>
                    <a:pt x="126904" y="34982"/>
                  </a:lnTo>
                  <a:lnTo>
                    <a:pt x="91143" y="60261"/>
                  </a:lnTo>
                  <a:lnTo>
                    <a:pt x="60261" y="91143"/>
                  </a:lnTo>
                  <a:lnTo>
                    <a:pt x="34982" y="126904"/>
                  </a:lnTo>
                  <a:lnTo>
                    <a:pt x="16030" y="166819"/>
                  </a:lnTo>
                  <a:lnTo>
                    <a:pt x="4128" y="210167"/>
                  </a:lnTo>
                  <a:lnTo>
                    <a:pt x="0" y="256222"/>
                  </a:lnTo>
                  <a:lnTo>
                    <a:pt x="0" y="896581"/>
                  </a:lnTo>
                  <a:lnTo>
                    <a:pt x="4128" y="942640"/>
                  </a:lnTo>
                  <a:lnTo>
                    <a:pt x="16030" y="985989"/>
                  </a:lnTo>
                  <a:lnTo>
                    <a:pt x="34982" y="1025905"/>
                  </a:lnTo>
                  <a:lnTo>
                    <a:pt x="60261" y="1061666"/>
                  </a:lnTo>
                  <a:lnTo>
                    <a:pt x="91143" y="1092546"/>
                  </a:lnTo>
                  <a:lnTo>
                    <a:pt x="126904" y="1117824"/>
                  </a:lnTo>
                  <a:lnTo>
                    <a:pt x="166821" y="1136775"/>
                  </a:lnTo>
                  <a:lnTo>
                    <a:pt x="210170" y="1148676"/>
                  </a:lnTo>
                  <a:lnTo>
                    <a:pt x="256227" y="1152804"/>
                  </a:lnTo>
                  <a:lnTo>
                    <a:pt x="8880166" y="1152804"/>
                  </a:lnTo>
                  <a:lnTo>
                    <a:pt x="8926225" y="1148676"/>
                  </a:lnTo>
                  <a:lnTo>
                    <a:pt x="8969575" y="1136775"/>
                  </a:lnTo>
                  <a:lnTo>
                    <a:pt x="9009493" y="1117824"/>
                  </a:lnTo>
                  <a:lnTo>
                    <a:pt x="9045256" y="1092546"/>
                  </a:lnTo>
                  <a:lnTo>
                    <a:pt x="9076138" y="1061666"/>
                  </a:lnTo>
                  <a:lnTo>
                    <a:pt x="9101418" y="1025906"/>
                  </a:lnTo>
                  <a:lnTo>
                    <a:pt x="9120371" y="985989"/>
                  </a:lnTo>
                  <a:lnTo>
                    <a:pt x="9132273" y="942640"/>
                  </a:lnTo>
                  <a:lnTo>
                    <a:pt x="9136401" y="896581"/>
                  </a:lnTo>
                  <a:lnTo>
                    <a:pt x="9136401" y="256222"/>
                  </a:lnTo>
                  <a:lnTo>
                    <a:pt x="9132273" y="210167"/>
                  </a:lnTo>
                  <a:lnTo>
                    <a:pt x="9120371" y="166819"/>
                  </a:lnTo>
                  <a:lnTo>
                    <a:pt x="9101418" y="126904"/>
                  </a:lnTo>
                  <a:lnTo>
                    <a:pt x="9076138" y="91143"/>
                  </a:lnTo>
                  <a:lnTo>
                    <a:pt x="9045256" y="60261"/>
                  </a:lnTo>
                  <a:lnTo>
                    <a:pt x="9009493" y="34982"/>
                  </a:lnTo>
                  <a:lnTo>
                    <a:pt x="8969575" y="16030"/>
                  </a:lnTo>
                  <a:lnTo>
                    <a:pt x="8926225" y="4128"/>
                  </a:lnTo>
                  <a:lnTo>
                    <a:pt x="8880166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7011" y="2180869"/>
              <a:ext cx="9137015" cy="3709035"/>
            </a:xfrm>
            <a:custGeom>
              <a:avLst/>
              <a:gdLst/>
              <a:ahLst/>
              <a:cxnLst/>
              <a:rect l="l" t="t" r="r" b="b"/>
              <a:pathLst>
                <a:path w="9137015" h="3709035">
                  <a:moveTo>
                    <a:pt x="3142919" y="3296882"/>
                  </a:moveTo>
                  <a:lnTo>
                    <a:pt x="0" y="3296882"/>
                  </a:lnTo>
                  <a:lnTo>
                    <a:pt x="0" y="3708984"/>
                  </a:lnTo>
                  <a:lnTo>
                    <a:pt x="3142919" y="3708984"/>
                  </a:lnTo>
                  <a:lnTo>
                    <a:pt x="3142919" y="3296882"/>
                  </a:lnTo>
                  <a:close/>
                </a:path>
                <a:path w="9137015" h="3709035">
                  <a:moveTo>
                    <a:pt x="3142919" y="2472664"/>
                  </a:moveTo>
                  <a:lnTo>
                    <a:pt x="0" y="2472664"/>
                  </a:lnTo>
                  <a:lnTo>
                    <a:pt x="0" y="2884767"/>
                  </a:lnTo>
                  <a:lnTo>
                    <a:pt x="0" y="3296869"/>
                  </a:lnTo>
                  <a:lnTo>
                    <a:pt x="3142919" y="3296869"/>
                  </a:lnTo>
                  <a:lnTo>
                    <a:pt x="3142919" y="2884767"/>
                  </a:lnTo>
                  <a:lnTo>
                    <a:pt x="3142919" y="2472664"/>
                  </a:lnTo>
                  <a:close/>
                </a:path>
                <a:path w="9137015" h="3709035">
                  <a:moveTo>
                    <a:pt x="3142919" y="1648447"/>
                  </a:moveTo>
                  <a:lnTo>
                    <a:pt x="0" y="1648447"/>
                  </a:lnTo>
                  <a:lnTo>
                    <a:pt x="0" y="2060549"/>
                  </a:lnTo>
                  <a:lnTo>
                    <a:pt x="0" y="2472652"/>
                  </a:lnTo>
                  <a:lnTo>
                    <a:pt x="3142919" y="2472652"/>
                  </a:lnTo>
                  <a:lnTo>
                    <a:pt x="3142919" y="2060549"/>
                  </a:lnTo>
                  <a:lnTo>
                    <a:pt x="3142919" y="1648447"/>
                  </a:lnTo>
                  <a:close/>
                </a:path>
                <a:path w="9137015" h="3709035">
                  <a:moveTo>
                    <a:pt x="3142919" y="1236332"/>
                  </a:moveTo>
                  <a:lnTo>
                    <a:pt x="0" y="1236332"/>
                  </a:lnTo>
                  <a:lnTo>
                    <a:pt x="0" y="1648434"/>
                  </a:lnTo>
                  <a:lnTo>
                    <a:pt x="3142919" y="1648434"/>
                  </a:lnTo>
                  <a:lnTo>
                    <a:pt x="3142919" y="1236332"/>
                  </a:lnTo>
                  <a:close/>
                </a:path>
                <a:path w="9137015" h="3709035">
                  <a:moveTo>
                    <a:pt x="3142919" y="412115"/>
                  </a:moveTo>
                  <a:lnTo>
                    <a:pt x="0" y="412115"/>
                  </a:lnTo>
                  <a:lnTo>
                    <a:pt x="0" y="824217"/>
                  </a:lnTo>
                  <a:lnTo>
                    <a:pt x="0" y="1236319"/>
                  </a:lnTo>
                  <a:lnTo>
                    <a:pt x="3142919" y="1236319"/>
                  </a:lnTo>
                  <a:lnTo>
                    <a:pt x="3142919" y="824217"/>
                  </a:lnTo>
                  <a:lnTo>
                    <a:pt x="3142919" y="412115"/>
                  </a:lnTo>
                  <a:close/>
                </a:path>
                <a:path w="9137015" h="3709035">
                  <a:moveTo>
                    <a:pt x="3142919" y="0"/>
                  </a:moveTo>
                  <a:lnTo>
                    <a:pt x="0" y="0"/>
                  </a:lnTo>
                  <a:lnTo>
                    <a:pt x="0" y="412102"/>
                  </a:lnTo>
                  <a:lnTo>
                    <a:pt x="3142919" y="412102"/>
                  </a:lnTo>
                  <a:lnTo>
                    <a:pt x="3142919" y="0"/>
                  </a:lnTo>
                  <a:close/>
                </a:path>
                <a:path w="9137015" h="3709035">
                  <a:moveTo>
                    <a:pt x="6285839" y="3296882"/>
                  </a:moveTo>
                  <a:lnTo>
                    <a:pt x="3142932" y="3296882"/>
                  </a:lnTo>
                  <a:lnTo>
                    <a:pt x="3142932" y="3708984"/>
                  </a:lnTo>
                  <a:lnTo>
                    <a:pt x="6285839" y="3708984"/>
                  </a:lnTo>
                  <a:lnTo>
                    <a:pt x="6285839" y="3296882"/>
                  </a:lnTo>
                  <a:close/>
                </a:path>
                <a:path w="9137015" h="3709035">
                  <a:moveTo>
                    <a:pt x="6285839" y="2472664"/>
                  </a:moveTo>
                  <a:lnTo>
                    <a:pt x="3142932" y="2472664"/>
                  </a:lnTo>
                  <a:lnTo>
                    <a:pt x="3142932" y="2884767"/>
                  </a:lnTo>
                  <a:lnTo>
                    <a:pt x="3142932" y="3296869"/>
                  </a:lnTo>
                  <a:lnTo>
                    <a:pt x="6285839" y="3296869"/>
                  </a:lnTo>
                  <a:lnTo>
                    <a:pt x="6285839" y="2884767"/>
                  </a:lnTo>
                  <a:lnTo>
                    <a:pt x="6285839" y="2472664"/>
                  </a:lnTo>
                  <a:close/>
                </a:path>
                <a:path w="9137015" h="3709035">
                  <a:moveTo>
                    <a:pt x="6285839" y="1648447"/>
                  </a:moveTo>
                  <a:lnTo>
                    <a:pt x="3142932" y="1648447"/>
                  </a:lnTo>
                  <a:lnTo>
                    <a:pt x="3142932" y="2060549"/>
                  </a:lnTo>
                  <a:lnTo>
                    <a:pt x="3142932" y="2472652"/>
                  </a:lnTo>
                  <a:lnTo>
                    <a:pt x="6285839" y="2472652"/>
                  </a:lnTo>
                  <a:lnTo>
                    <a:pt x="6285839" y="2060549"/>
                  </a:lnTo>
                  <a:lnTo>
                    <a:pt x="6285839" y="1648447"/>
                  </a:lnTo>
                  <a:close/>
                </a:path>
                <a:path w="9137015" h="3709035">
                  <a:moveTo>
                    <a:pt x="6285839" y="1236332"/>
                  </a:moveTo>
                  <a:lnTo>
                    <a:pt x="3142932" y="1236332"/>
                  </a:lnTo>
                  <a:lnTo>
                    <a:pt x="3142932" y="1648434"/>
                  </a:lnTo>
                  <a:lnTo>
                    <a:pt x="6285839" y="1648434"/>
                  </a:lnTo>
                  <a:lnTo>
                    <a:pt x="6285839" y="1236332"/>
                  </a:lnTo>
                  <a:close/>
                </a:path>
                <a:path w="9137015" h="3709035">
                  <a:moveTo>
                    <a:pt x="6285839" y="412115"/>
                  </a:moveTo>
                  <a:lnTo>
                    <a:pt x="3142932" y="412115"/>
                  </a:lnTo>
                  <a:lnTo>
                    <a:pt x="3142932" y="824217"/>
                  </a:lnTo>
                  <a:lnTo>
                    <a:pt x="3142932" y="1236319"/>
                  </a:lnTo>
                  <a:lnTo>
                    <a:pt x="6285839" y="1236319"/>
                  </a:lnTo>
                  <a:lnTo>
                    <a:pt x="6285839" y="824217"/>
                  </a:lnTo>
                  <a:lnTo>
                    <a:pt x="6285839" y="412115"/>
                  </a:lnTo>
                  <a:close/>
                </a:path>
                <a:path w="9137015" h="3709035">
                  <a:moveTo>
                    <a:pt x="6285839" y="0"/>
                  </a:moveTo>
                  <a:lnTo>
                    <a:pt x="3142932" y="0"/>
                  </a:lnTo>
                  <a:lnTo>
                    <a:pt x="3142932" y="412102"/>
                  </a:lnTo>
                  <a:lnTo>
                    <a:pt x="6285839" y="412102"/>
                  </a:lnTo>
                  <a:lnTo>
                    <a:pt x="6285839" y="0"/>
                  </a:lnTo>
                  <a:close/>
                </a:path>
                <a:path w="9137015" h="3709035">
                  <a:moveTo>
                    <a:pt x="9136393" y="3296882"/>
                  </a:moveTo>
                  <a:lnTo>
                    <a:pt x="7711122" y="3296882"/>
                  </a:lnTo>
                  <a:lnTo>
                    <a:pt x="6285852" y="3296882"/>
                  </a:lnTo>
                  <a:lnTo>
                    <a:pt x="6285852" y="3708984"/>
                  </a:lnTo>
                  <a:lnTo>
                    <a:pt x="7711122" y="3708984"/>
                  </a:lnTo>
                  <a:lnTo>
                    <a:pt x="9136393" y="3708984"/>
                  </a:lnTo>
                  <a:lnTo>
                    <a:pt x="9136393" y="3296882"/>
                  </a:lnTo>
                  <a:close/>
                </a:path>
                <a:path w="9137015" h="3709035">
                  <a:moveTo>
                    <a:pt x="9136393" y="2472664"/>
                  </a:moveTo>
                  <a:lnTo>
                    <a:pt x="7711122" y="2472664"/>
                  </a:lnTo>
                  <a:lnTo>
                    <a:pt x="6285852" y="2472664"/>
                  </a:lnTo>
                  <a:lnTo>
                    <a:pt x="6285852" y="2884767"/>
                  </a:lnTo>
                  <a:lnTo>
                    <a:pt x="6285852" y="3296869"/>
                  </a:lnTo>
                  <a:lnTo>
                    <a:pt x="7711122" y="3296869"/>
                  </a:lnTo>
                  <a:lnTo>
                    <a:pt x="9136393" y="3296869"/>
                  </a:lnTo>
                  <a:lnTo>
                    <a:pt x="9136393" y="2884767"/>
                  </a:lnTo>
                  <a:lnTo>
                    <a:pt x="9136393" y="2472664"/>
                  </a:lnTo>
                  <a:close/>
                </a:path>
                <a:path w="9137015" h="3709035">
                  <a:moveTo>
                    <a:pt x="9136393" y="1648447"/>
                  </a:moveTo>
                  <a:lnTo>
                    <a:pt x="7711122" y="1648447"/>
                  </a:lnTo>
                  <a:lnTo>
                    <a:pt x="6285852" y="1648447"/>
                  </a:lnTo>
                  <a:lnTo>
                    <a:pt x="6285852" y="2060549"/>
                  </a:lnTo>
                  <a:lnTo>
                    <a:pt x="6285852" y="2472652"/>
                  </a:lnTo>
                  <a:lnTo>
                    <a:pt x="7711122" y="2472652"/>
                  </a:lnTo>
                  <a:lnTo>
                    <a:pt x="9136393" y="2472652"/>
                  </a:lnTo>
                  <a:lnTo>
                    <a:pt x="9136393" y="2060549"/>
                  </a:lnTo>
                  <a:lnTo>
                    <a:pt x="9136393" y="1648447"/>
                  </a:lnTo>
                  <a:close/>
                </a:path>
                <a:path w="9137015" h="3709035">
                  <a:moveTo>
                    <a:pt x="9136393" y="1236332"/>
                  </a:moveTo>
                  <a:lnTo>
                    <a:pt x="7711122" y="1236332"/>
                  </a:lnTo>
                  <a:lnTo>
                    <a:pt x="6285852" y="1236332"/>
                  </a:lnTo>
                  <a:lnTo>
                    <a:pt x="6285852" y="1648434"/>
                  </a:lnTo>
                  <a:lnTo>
                    <a:pt x="7711122" y="1648434"/>
                  </a:lnTo>
                  <a:lnTo>
                    <a:pt x="9136393" y="1648434"/>
                  </a:lnTo>
                  <a:lnTo>
                    <a:pt x="9136393" y="1236332"/>
                  </a:lnTo>
                  <a:close/>
                </a:path>
                <a:path w="9137015" h="3709035">
                  <a:moveTo>
                    <a:pt x="9136393" y="412115"/>
                  </a:moveTo>
                  <a:lnTo>
                    <a:pt x="7711122" y="412115"/>
                  </a:lnTo>
                  <a:lnTo>
                    <a:pt x="6285852" y="412115"/>
                  </a:lnTo>
                  <a:lnTo>
                    <a:pt x="6285852" y="824217"/>
                  </a:lnTo>
                  <a:lnTo>
                    <a:pt x="6285852" y="1236319"/>
                  </a:lnTo>
                  <a:lnTo>
                    <a:pt x="7711122" y="1236319"/>
                  </a:lnTo>
                  <a:lnTo>
                    <a:pt x="9136393" y="1236319"/>
                  </a:lnTo>
                  <a:lnTo>
                    <a:pt x="9136393" y="824217"/>
                  </a:lnTo>
                  <a:lnTo>
                    <a:pt x="9136393" y="412115"/>
                  </a:lnTo>
                  <a:close/>
                </a:path>
                <a:path w="9137015" h="3709035">
                  <a:moveTo>
                    <a:pt x="9136393" y="0"/>
                  </a:moveTo>
                  <a:lnTo>
                    <a:pt x="7711122" y="0"/>
                  </a:lnTo>
                  <a:lnTo>
                    <a:pt x="6285852" y="0"/>
                  </a:lnTo>
                  <a:lnTo>
                    <a:pt x="6285852" y="412102"/>
                  </a:lnTo>
                  <a:lnTo>
                    <a:pt x="7711122" y="412102"/>
                  </a:lnTo>
                  <a:lnTo>
                    <a:pt x="9136393" y="412102"/>
                  </a:lnTo>
                  <a:lnTo>
                    <a:pt x="913639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ОСНОВНЫЕ</a:t>
            </a:r>
            <a:r>
              <a:rPr spc="-85" dirty="0"/>
              <a:t> </a:t>
            </a:r>
            <a:r>
              <a:rPr spc="-10" dirty="0"/>
              <a:t>ОРГАНИЗАЦИИ</a:t>
            </a:r>
          </a:p>
        </p:txBody>
      </p:sp>
      <p:sp>
        <p:nvSpPr>
          <p:cNvPr id="7" name="object 7"/>
          <p:cNvSpPr/>
          <p:nvPr/>
        </p:nvSpPr>
        <p:spPr>
          <a:xfrm>
            <a:off x="627016" y="163626"/>
            <a:ext cx="1476375" cy="274320"/>
          </a:xfrm>
          <a:custGeom>
            <a:avLst/>
            <a:gdLst/>
            <a:ahLst/>
            <a:cxnLst/>
            <a:rect l="l" t="t" r="r" b="b"/>
            <a:pathLst>
              <a:path w="1476375" h="274320">
                <a:moveTo>
                  <a:pt x="1339184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8" y="217790"/>
                </a:lnTo>
                <a:lnTo>
                  <a:pt x="56058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1339184" y="273850"/>
                </a:lnTo>
                <a:lnTo>
                  <a:pt x="1382460" y="266869"/>
                </a:lnTo>
                <a:lnTo>
                  <a:pt x="1420045" y="247431"/>
                </a:lnTo>
                <a:lnTo>
                  <a:pt x="1449685" y="217790"/>
                </a:lnTo>
                <a:lnTo>
                  <a:pt x="1469122" y="180200"/>
                </a:lnTo>
                <a:lnTo>
                  <a:pt x="1476103" y="136918"/>
                </a:lnTo>
                <a:lnTo>
                  <a:pt x="1469122" y="93642"/>
                </a:lnTo>
                <a:lnTo>
                  <a:pt x="1449685" y="56057"/>
                </a:lnTo>
                <a:lnTo>
                  <a:pt x="1420045" y="26418"/>
                </a:lnTo>
                <a:lnTo>
                  <a:pt x="1382460" y="6980"/>
                </a:lnTo>
                <a:lnTo>
                  <a:pt x="133918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2420" y="227076"/>
            <a:ext cx="12077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основные</a:t>
            </a:r>
            <a:r>
              <a:rPr sz="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организации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/>
              <a:t>Камешкирский район Пензенская область</a:t>
            </a:r>
            <a:r>
              <a:rPr spc="-10" dirty="0"/>
              <a:t>)</a:t>
            </a: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11</a:t>
            </a:fld>
            <a:endParaRPr spc="-25" dirty="0"/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374385"/>
              </p:ext>
            </p:extLst>
          </p:nvPr>
        </p:nvGraphicFramePr>
        <p:xfrm>
          <a:off x="627012" y="1370418"/>
          <a:ext cx="8669388" cy="50245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994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00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39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723265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9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КОМПАНИИ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69950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СФЕРА</a:t>
                      </a:r>
                      <a:r>
                        <a:rPr sz="9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ДЕЯТЕЛЬНОСТИ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РАБОЧИЕ</a:t>
                      </a:r>
                      <a:endParaRPr sz="900" dirty="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чел.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ООО</a:t>
                      </a:r>
                      <a:r>
                        <a:rPr sz="9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«</a:t>
                      </a:r>
                      <a:r>
                        <a:rPr lang="ru-RU" sz="900" b="1" spc="-10" dirty="0" err="1">
                          <a:latin typeface="Arial"/>
                          <a:cs typeface="Arial"/>
                        </a:rPr>
                        <a:t>Камешкиравтодорсервис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»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39687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900" b="1" dirty="0" err="1">
                          <a:latin typeface="Arial"/>
                          <a:cs typeface="Arial"/>
                        </a:rPr>
                        <a:t>Производство</a:t>
                      </a:r>
                      <a:r>
                        <a:rPr sz="900" b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1" spc="0" baseline="0" dirty="0">
                          <a:latin typeface="Arial"/>
                          <a:cs typeface="Arial"/>
                        </a:rPr>
                        <a:t> щебня, ремонт автомобильных дорог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dirty="0">
                          <a:latin typeface="Arial"/>
                          <a:cs typeface="Arial"/>
                        </a:rPr>
                        <a:t>31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ООО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«</a:t>
                      </a:r>
                      <a:r>
                        <a:rPr lang="ru-RU" sz="900" b="1" baseline="0" dirty="0" err="1">
                          <a:latin typeface="Arial"/>
                          <a:cs typeface="Arial"/>
                        </a:rPr>
                        <a:t>Агротрейдинг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»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b="1" dirty="0">
                        <a:latin typeface="Times New Roman"/>
                        <a:cs typeface="Times New Roman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Производство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сельскохозяйственных культур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900" dirty="0">
                          <a:latin typeface="Arial"/>
                          <a:cs typeface="Arial"/>
                        </a:rPr>
                        <a:t>26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Arial"/>
                          <a:cs typeface="Arial"/>
                        </a:rPr>
                        <a:t>ООО</a:t>
                      </a:r>
                      <a:r>
                        <a:rPr sz="900" b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1" spc="0" dirty="0">
                          <a:latin typeface="Arial"/>
                          <a:cs typeface="Arial"/>
                        </a:rPr>
                        <a:t>«Камешкирский комбикормовый завод»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 b="1" dirty="0">
                        <a:latin typeface="Times New Roman"/>
                        <a:cs typeface="Times New Roman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sz="900" b="1" dirty="0" err="1">
                          <a:latin typeface="Arial"/>
                          <a:cs typeface="Arial"/>
                        </a:rPr>
                        <a:t>Производство</a:t>
                      </a:r>
                      <a:r>
                        <a:rPr sz="900" b="1" spc="-4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1" spc="0" dirty="0">
                          <a:latin typeface="Arial"/>
                          <a:cs typeface="Arial"/>
                        </a:rPr>
                        <a:t>сельскохозяйственных</a:t>
                      </a:r>
                      <a:r>
                        <a:rPr lang="ru-RU" sz="900" b="1" spc="0" baseline="0" dirty="0">
                          <a:latin typeface="Arial"/>
                          <a:cs typeface="Arial"/>
                        </a:rPr>
                        <a:t> культур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pc="-25" dirty="0">
                          <a:latin typeface="Arial"/>
                          <a:cs typeface="Arial"/>
                        </a:rPr>
                        <a:t>32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lang="ru-RU" sz="900" b="1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      ИП </a:t>
                      </a:r>
                      <a:r>
                        <a:rPr lang="ru-RU" sz="900" b="1" baseline="0" dirty="0" err="1">
                          <a:latin typeface="Arial"/>
                          <a:cs typeface="Arial"/>
                        </a:rPr>
                        <a:t>Куряев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И.А.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  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    Переработка сельскохозяйственной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продукции 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  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                          19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                    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.   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     ООО </a:t>
                      </a:r>
                      <a:r>
                        <a:rPr lang="ru-RU" sz="900" b="1" baseline="0" dirty="0" err="1">
                          <a:latin typeface="Arial"/>
                          <a:cs typeface="Arial"/>
                        </a:rPr>
                        <a:t>Биотон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362585">
                        <a:lnSpc>
                          <a:spcPct val="102200"/>
                        </a:lnSpc>
                        <a:spcBef>
                          <a:spcPts val="505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Производство сельскохозяйственных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культур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641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                          12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lang="ru-RU" sz="900" b="1" dirty="0">
                        <a:latin typeface="Arial"/>
                        <a:cs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   ООО «</a:t>
                      </a:r>
                      <a:r>
                        <a:rPr lang="ru-RU" sz="900" b="1" dirty="0" err="1">
                          <a:latin typeface="Arial"/>
                          <a:cs typeface="Arial"/>
                        </a:rPr>
                        <a:t>Русагроселект</a:t>
                      </a:r>
                      <a:r>
                        <a:rPr lang="ru-RU" sz="900" b="1" dirty="0">
                          <a:latin typeface="Arial"/>
                          <a:cs typeface="Arial"/>
                        </a:rPr>
                        <a:t>»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79705" marR="362585" lvl="0" indent="0" defTabSz="914400" eaLnBrk="1" fontAlgn="auto" latinLnBrk="0" hangingPunct="1">
                        <a:lnSpc>
                          <a:spcPct val="102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9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"/>
                        <a:cs typeface="Arial"/>
                      </a:endParaRPr>
                    </a:p>
                    <a:p>
                      <a:pPr marL="179705" marR="362585" lvl="0" indent="0" defTabSz="914400" eaLnBrk="1" fontAlgn="auto" latinLnBrk="0" hangingPunct="1">
                        <a:lnSpc>
                          <a:spcPct val="102200"/>
                        </a:lnSpc>
                        <a:spcBef>
                          <a:spcPts val="5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9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/>
                          <a:cs typeface="Arial"/>
                        </a:rPr>
                        <a:t>Производство сельскохозяйственных культур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                    </a:t>
                      </a: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                            58</a:t>
                      </a:r>
                      <a:endParaRPr sz="900" b="1" dirty="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635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71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7015" y="1401546"/>
            <a:ext cx="9137015" cy="4900930"/>
            <a:chOff x="627015" y="1401546"/>
            <a:chExt cx="9137015" cy="4900930"/>
          </a:xfrm>
        </p:grpSpPr>
        <p:sp>
          <p:nvSpPr>
            <p:cNvPr id="3" name="object 3"/>
            <p:cNvSpPr/>
            <p:nvPr/>
          </p:nvSpPr>
          <p:spPr>
            <a:xfrm>
              <a:off x="627015" y="1956993"/>
              <a:ext cx="9137015" cy="4345305"/>
            </a:xfrm>
            <a:custGeom>
              <a:avLst/>
              <a:gdLst/>
              <a:ahLst/>
              <a:cxnLst/>
              <a:rect l="l" t="t" r="r" b="b"/>
              <a:pathLst>
                <a:path w="9137015" h="4345305">
                  <a:moveTo>
                    <a:pt x="8848581" y="0"/>
                  </a:moveTo>
                  <a:lnTo>
                    <a:pt x="287809" y="0"/>
                  </a:lnTo>
                  <a:lnTo>
                    <a:pt x="241125" y="3766"/>
                  </a:lnTo>
                  <a:lnTo>
                    <a:pt x="196839" y="14672"/>
                  </a:lnTo>
                  <a:lnTo>
                    <a:pt x="155544" y="32124"/>
                  </a:lnTo>
                  <a:lnTo>
                    <a:pt x="117833" y="55529"/>
                  </a:lnTo>
                  <a:lnTo>
                    <a:pt x="84297" y="84296"/>
                  </a:lnTo>
                  <a:lnTo>
                    <a:pt x="55530" y="117831"/>
                  </a:lnTo>
                  <a:lnTo>
                    <a:pt x="32124" y="155542"/>
                  </a:lnTo>
                  <a:lnTo>
                    <a:pt x="14672" y="196837"/>
                  </a:lnTo>
                  <a:lnTo>
                    <a:pt x="3766" y="241123"/>
                  </a:lnTo>
                  <a:lnTo>
                    <a:pt x="0" y="287807"/>
                  </a:lnTo>
                  <a:lnTo>
                    <a:pt x="0" y="4057162"/>
                  </a:lnTo>
                  <a:lnTo>
                    <a:pt x="3766" y="4103846"/>
                  </a:lnTo>
                  <a:lnTo>
                    <a:pt x="14672" y="4148132"/>
                  </a:lnTo>
                  <a:lnTo>
                    <a:pt x="32124" y="4189427"/>
                  </a:lnTo>
                  <a:lnTo>
                    <a:pt x="55530" y="4227139"/>
                  </a:lnTo>
                  <a:lnTo>
                    <a:pt x="84297" y="4260675"/>
                  </a:lnTo>
                  <a:lnTo>
                    <a:pt x="117833" y="4289442"/>
                  </a:lnTo>
                  <a:lnTo>
                    <a:pt x="155544" y="4312848"/>
                  </a:lnTo>
                  <a:lnTo>
                    <a:pt x="196839" y="4330300"/>
                  </a:lnTo>
                  <a:lnTo>
                    <a:pt x="241125" y="4341206"/>
                  </a:lnTo>
                  <a:lnTo>
                    <a:pt x="287809" y="4344973"/>
                  </a:lnTo>
                  <a:lnTo>
                    <a:pt x="8848581" y="4344973"/>
                  </a:lnTo>
                  <a:lnTo>
                    <a:pt x="8895265" y="4341206"/>
                  </a:lnTo>
                  <a:lnTo>
                    <a:pt x="8939551" y="4330300"/>
                  </a:lnTo>
                  <a:lnTo>
                    <a:pt x="8980846" y="4312848"/>
                  </a:lnTo>
                  <a:lnTo>
                    <a:pt x="9018557" y="4289442"/>
                  </a:lnTo>
                  <a:lnTo>
                    <a:pt x="9052092" y="4260675"/>
                  </a:lnTo>
                  <a:lnTo>
                    <a:pt x="9080859" y="4227139"/>
                  </a:lnTo>
                  <a:lnTo>
                    <a:pt x="9104264" y="4189427"/>
                  </a:lnTo>
                  <a:lnTo>
                    <a:pt x="9121716" y="4148132"/>
                  </a:lnTo>
                  <a:lnTo>
                    <a:pt x="9132622" y="4103846"/>
                  </a:lnTo>
                  <a:lnTo>
                    <a:pt x="9136388" y="4057162"/>
                  </a:lnTo>
                  <a:lnTo>
                    <a:pt x="9136388" y="287807"/>
                  </a:lnTo>
                  <a:lnTo>
                    <a:pt x="9132622" y="241123"/>
                  </a:lnTo>
                  <a:lnTo>
                    <a:pt x="9121716" y="196837"/>
                  </a:lnTo>
                  <a:lnTo>
                    <a:pt x="9104264" y="155542"/>
                  </a:lnTo>
                  <a:lnTo>
                    <a:pt x="9080859" y="117831"/>
                  </a:lnTo>
                  <a:lnTo>
                    <a:pt x="9052092" y="84296"/>
                  </a:lnTo>
                  <a:lnTo>
                    <a:pt x="9018557" y="55529"/>
                  </a:lnTo>
                  <a:lnTo>
                    <a:pt x="8980846" y="32124"/>
                  </a:lnTo>
                  <a:lnTo>
                    <a:pt x="8939551" y="14672"/>
                  </a:lnTo>
                  <a:lnTo>
                    <a:pt x="8895265" y="3766"/>
                  </a:lnTo>
                  <a:lnTo>
                    <a:pt x="884858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27015" y="1401546"/>
              <a:ext cx="9137015" cy="1153160"/>
            </a:xfrm>
            <a:custGeom>
              <a:avLst/>
              <a:gdLst/>
              <a:ahLst/>
              <a:cxnLst/>
              <a:rect l="l" t="t" r="r" b="b"/>
              <a:pathLst>
                <a:path w="9137015" h="1153160">
                  <a:moveTo>
                    <a:pt x="8880166" y="0"/>
                  </a:moveTo>
                  <a:lnTo>
                    <a:pt x="256227" y="0"/>
                  </a:lnTo>
                  <a:lnTo>
                    <a:pt x="210170" y="4128"/>
                  </a:lnTo>
                  <a:lnTo>
                    <a:pt x="166821" y="16030"/>
                  </a:lnTo>
                  <a:lnTo>
                    <a:pt x="126904" y="34982"/>
                  </a:lnTo>
                  <a:lnTo>
                    <a:pt x="91143" y="60261"/>
                  </a:lnTo>
                  <a:lnTo>
                    <a:pt x="60261" y="91143"/>
                  </a:lnTo>
                  <a:lnTo>
                    <a:pt x="34982" y="126904"/>
                  </a:lnTo>
                  <a:lnTo>
                    <a:pt x="16030" y="166819"/>
                  </a:lnTo>
                  <a:lnTo>
                    <a:pt x="4128" y="210167"/>
                  </a:lnTo>
                  <a:lnTo>
                    <a:pt x="0" y="256222"/>
                  </a:lnTo>
                  <a:lnTo>
                    <a:pt x="0" y="896581"/>
                  </a:lnTo>
                  <a:lnTo>
                    <a:pt x="4128" y="942640"/>
                  </a:lnTo>
                  <a:lnTo>
                    <a:pt x="16030" y="985989"/>
                  </a:lnTo>
                  <a:lnTo>
                    <a:pt x="34982" y="1025905"/>
                  </a:lnTo>
                  <a:lnTo>
                    <a:pt x="60261" y="1061666"/>
                  </a:lnTo>
                  <a:lnTo>
                    <a:pt x="91143" y="1092546"/>
                  </a:lnTo>
                  <a:lnTo>
                    <a:pt x="126904" y="1117824"/>
                  </a:lnTo>
                  <a:lnTo>
                    <a:pt x="166821" y="1136775"/>
                  </a:lnTo>
                  <a:lnTo>
                    <a:pt x="210170" y="1148676"/>
                  </a:lnTo>
                  <a:lnTo>
                    <a:pt x="256227" y="1152804"/>
                  </a:lnTo>
                  <a:lnTo>
                    <a:pt x="8880166" y="1152804"/>
                  </a:lnTo>
                  <a:lnTo>
                    <a:pt x="8926225" y="1148676"/>
                  </a:lnTo>
                  <a:lnTo>
                    <a:pt x="8969575" y="1136775"/>
                  </a:lnTo>
                  <a:lnTo>
                    <a:pt x="9009493" y="1117824"/>
                  </a:lnTo>
                  <a:lnTo>
                    <a:pt x="9045256" y="1092546"/>
                  </a:lnTo>
                  <a:lnTo>
                    <a:pt x="9076138" y="1061666"/>
                  </a:lnTo>
                  <a:lnTo>
                    <a:pt x="9101418" y="1025906"/>
                  </a:lnTo>
                  <a:lnTo>
                    <a:pt x="9120371" y="985989"/>
                  </a:lnTo>
                  <a:lnTo>
                    <a:pt x="9132273" y="942640"/>
                  </a:lnTo>
                  <a:lnTo>
                    <a:pt x="9136401" y="896581"/>
                  </a:lnTo>
                  <a:lnTo>
                    <a:pt x="9136401" y="256222"/>
                  </a:lnTo>
                  <a:lnTo>
                    <a:pt x="9132273" y="210167"/>
                  </a:lnTo>
                  <a:lnTo>
                    <a:pt x="9120371" y="166819"/>
                  </a:lnTo>
                  <a:lnTo>
                    <a:pt x="9101418" y="126904"/>
                  </a:lnTo>
                  <a:lnTo>
                    <a:pt x="9076138" y="91143"/>
                  </a:lnTo>
                  <a:lnTo>
                    <a:pt x="9045256" y="60261"/>
                  </a:lnTo>
                  <a:lnTo>
                    <a:pt x="9009493" y="34982"/>
                  </a:lnTo>
                  <a:lnTo>
                    <a:pt x="8969575" y="16030"/>
                  </a:lnTo>
                  <a:lnTo>
                    <a:pt x="8926225" y="4128"/>
                  </a:lnTo>
                  <a:lnTo>
                    <a:pt x="8880166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27011" y="2163838"/>
              <a:ext cx="9137015" cy="3103880"/>
            </a:xfrm>
            <a:custGeom>
              <a:avLst/>
              <a:gdLst/>
              <a:ahLst/>
              <a:cxnLst/>
              <a:rect l="l" t="t" r="r" b="b"/>
              <a:pathLst>
                <a:path w="9137015" h="3103879">
                  <a:moveTo>
                    <a:pt x="3142919" y="1034542"/>
                  </a:moveTo>
                  <a:lnTo>
                    <a:pt x="0" y="1034542"/>
                  </a:lnTo>
                  <a:lnTo>
                    <a:pt x="0" y="2069071"/>
                  </a:lnTo>
                  <a:lnTo>
                    <a:pt x="0" y="3103600"/>
                  </a:lnTo>
                  <a:lnTo>
                    <a:pt x="3142919" y="3103600"/>
                  </a:lnTo>
                  <a:lnTo>
                    <a:pt x="3142919" y="2069071"/>
                  </a:lnTo>
                  <a:lnTo>
                    <a:pt x="3142919" y="1034542"/>
                  </a:lnTo>
                  <a:close/>
                </a:path>
                <a:path w="9137015" h="3103879">
                  <a:moveTo>
                    <a:pt x="3142919" y="0"/>
                  </a:moveTo>
                  <a:lnTo>
                    <a:pt x="0" y="0"/>
                  </a:lnTo>
                  <a:lnTo>
                    <a:pt x="0" y="1034529"/>
                  </a:lnTo>
                  <a:lnTo>
                    <a:pt x="3142919" y="1034529"/>
                  </a:lnTo>
                  <a:lnTo>
                    <a:pt x="3142919" y="0"/>
                  </a:lnTo>
                  <a:close/>
                </a:path>
                <a:path w="9137015" h="3103879">
                  <a:moveTo>
                    <a:pt x="6285839" y="1034542"/>
                  </a:moveTo>
                  <a:lnTo>
                    <a:pt x="3142932" y="1034542"/>
                  </a:lnTo>
                  <a:lnTo>
                    <a:pt x="3142932" y="2069071"/>
                  </a:lnTo>
                  <a:lnTo>
                    <a:pt x="3142932" y="3103600"/>
                  </a:lnTo>
                  <a:lnTo>
                    <a:pt x="6285839" y="3103600"/>
                  </a:lnTo>
                  <a:lnTo>
                    <a:pt x="6285839" y="2069071"/>
                  </a:lnTo>
                  <a:lnTo>
                    <a:pt x="6285839" y="1034542"/>
                  </a:lnTo>
                  <a:close/>
                </a:path>
                <a:path w="9137015" h="3103879">
                  <a:moveTo>
                    <a:pt x="6285839" y="0"/>
                  </a:moveTo>
                  <a:lnTo>
                    <a:pt x="3142932" y="0"/>
                  </a:lnTo>
                  <a:lnTo>
                    <a:pt x="3142932" y="1034529"/>
                  </a:lnTo>
                  <a:lnTo>
                    <a:pt x="6285839" y="1034529"/>
                  </a:lnTo>
                  <a:lnTo>
                    <a:pt x="6285839" y="0"/>
                  </a:lnTo>
                  <a:close/>
                </a:path>
                <a:path w="9137015" h="3103879">
                  <a:moveTo>
                    <a:pt x="9136393" y="1034542"/>
                  </a:moveTo>
                  <a:lnTo>
                    <a:pt x="7711122" y="1034542"/>
                  </a:lnTo>
                  <a:lnTo>
                    <a:pt x="6285852" y="1034542"/>
                  </a:lnTo>
                  <a:lnTo>
                    <a:pt x="6285852" y="2069071"/>
                  </a:lnTo>
                  <a:lnTo>
                    <a:pt x="6285852" y="3103600"/>
                  </a:lnTo>
                  <a:lnTo>
                    <a:pt x="7711122" y="3103600"/>
                  </a:lnTo>
                  <a:lnTo>
                    <a:pt x="9136393" y="3103600"/>
                  </a:lnTo>
                  <a:lnTo>
                    <a:pt x="9136393" y="2069071"/>
                  </a:lnTo>
                  <a:lnTo>
                    <a:pt x="9136393" y="1034542"/>
                  </a:lnTo>
                  <a:close/>
                </a:path>
                <a:path w="9137015" h="3103879">
                  <a:moveTo>
                    <a:pt x="9136393" y="0"/>
                  </a:moveTo>
                  <a:lnTo>
                    <a:pt x="7711122" y="0"/>
                  </a:lnTo>
                  <a:lnTo>
                    <a:pt x="6285852" y="0"/>
                  </a:lnTo>
                  <a:lnTo>
                    <a:pt x="6285852" y="1034529"/>
                  </a:lnTo>
                  <a:lnTo>
                    <a:pt x="7711122" y="1034529"/>
                  </a:lnTo>
                  <a:lnTo>
                    <a:pt x="9136393" y="1034529"/>
                  </a:lnTo>
                  <a:lnTo>
                    <a:pt x="913639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РЕАЛИЗУЕММЫЕ</a:t>
            </a:r>
            <a:r>
              <a:rPr spc="-110" dirty="0"/>
              <a:t> </a:t>
            </a:r>
            <a:r>
              <a:rPr spc="-10" dirty="0"/>
              <a:t>ИНВЕСТИЦИОННЫЕ</a:t>
            </a:r>
            <a:r>
              <a:rPr spc="-105" dirty="0"/>
              <a:t> </a:t>
            </a:r>
            <a:r>
              <a:rPr spc="-10" dirty="0"/>
              <a:t>ПРОЕКТЫ</a:t>
            </a:r>
          </a:p>
        </p:txBody>
      </p:sp>
      <p:sp>
        <p:nvSpPr>
          <p:cNvPr id="7" name="object 7"/>
          <p:cNvSpPr/>
          <p:nvPr/>
        </p:nvSpPr>
        <p:spPr>
          <a:xfrm>
            <a:off x="627016" y="163626"/>
            <a:ext cx="2334895" cy="274320"/>
          </a:xfrm>
          <a:custGeom>
            <a:avLst/>
            <a:gdLst/>
            <a:ahLst/>
            <a:cxnLst/>
            <a:rect l="l" t="t" r="r" b="b"/>
            <a:pathLst>
              <a:path w="2334895" h="274320">
                <a:moveTo>
                  <a:pt x="2197920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7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7" y="217790"/>
                </a:lnTo>
                <a:lnTo>
                  <a:pt x="56057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2197920" y="273850"/>
                </a:lnTo>
                <a:lnTo>
                  <a:pt x="2241196" y="266869"/>
                </a:lnTo>
                <a:lnTo>
                  <a:pt x="2278781" y="247431"/>
                </a:lnTo>
                <a:lnTo>
                  <a:pt x="2308421" y="217790"/>
                </a:lnTo>
                <a:lnTo>
                  <a:pt x="2327858" y="180200"/>
                </a:lnTo>
                <a:lnTo>
                  <a:pt x="2334839" y="136918"/>
                </a:lnTo>
                <a:lnTo>
                  <a:pt x="2327858" y="93642"/>
                </a:lnTo>
                <a:lnTo>
                  <a:pt x="2308421" y="56057"/>
                </a:lnTo>
                <a:lnTo>
                  <a:pt x="2278781" y="26418"/>
                </a:lnTo>
                <a:lnTo>
                  <a:pt x="2241196" y="6980"/>
                </a:lnTo>
                <a:lnTo>
                  <a:pt x="2197920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2420" y="227076"/>
            <a:ext cx="206502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реализуемые</a:t>
            </a:r>
            <a:r>
              <a:rPr sz="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инвестиционные</a:t>
            </a:r>
            <a:r>
              <a:rPr sz="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проекты</a:t>
            </a:r>
            <a:endParaRPr sz="800">
              <a:latin typeface="Arial"/>
              <a:cs typeface="Arial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089519"/>
              </p:ext>
            </p:extLst>
          </p:nvPr>
        </p:nvGraphicFramePr>
        <p:xfrm>
          <a:off x="620665" y="1370406"/>
          <a:ext cx="9135110" cy="48017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42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2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49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49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713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723265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НАИМЕНОВАНИЕ</a:t>
                      </a:r>
                      <a:r>
                        <a:rPr sz="900" b="1" spc="5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КОМПАНИИ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869950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СФЕРА</a:t>
                      </a:r>
                      <a:r>
                        <a:rPr sz="900" b="1" spc="-3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ДЕЯТЕЛЬНОСТИ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ИНВЕСТИЦИИ</a:t>
                      </a:r>
                      <a:endParaRPr sz="9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sz="9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млн.</a:t>
                      </a: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руб.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311150" marR="304165" indent="200660">
                        <a:lnSpc>
                          <a:spcPct val="102200"/>
                        </a:lnSpc>
                      </a:pPr>
                      <a:r>
                        <a:rPr sz="900" b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СРОКИ РЕАЛИЗАЦИИ</a:t>
                      </a:r>
                      <a:endParaRPr sz="900">
                        <a:latin typeface="Arial"/>
                        <a:cs typeface="Arial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70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575945">
                        <a:lnSpc>
                          <a:spcPct val="100000"/>
                        </a:lnSpc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ООО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«АВР»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79705" marR="234950">
                        <a:lnSpc>
                          <a:spcPct val="102200"/>
                        </a:lnSpc>
                      </a:pPr>
                      <a:r>
                        <a:rPr lang="ru-RU" sz="900" spc="0" dirty="0">
                          <a:latin typeface="Arial"/>
                          <a:cs typeface="Arial"/>
                        </a:rPr>
                        <a:t>Производство</a:t>
                      </a:r>
                      <a:r>
                        <a:rPr lang="ru-RU" sz="900" spc="0" baseline="0" dirty="0">
                          <a:latin typeface="Arial"/>
                          <a:cs typeface="Arial"/>
                        </a:rPr>
                        <a:t> кирпича, черепицы и прочих строительных изделий из обожженной глины</a:t>
                      </a:r>
                      <a:endParaRPr sz="900" spc="-10" dirty="0">
                        <a:latin typeface="Arial"/>
                        <a:cs typeface="Arial"/>
                      </a:endParaRPr>
                    </a:p>
                  </a:txBody>
                  <a:tcPr marL="0" marR="0" marT="1079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28,0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34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900" b="1" spc="-10" dirty="0">
                          <a:latin typeface="Arial"/>
                          <a:cs typeface="Arial"/>
                        </a:rPr>
                        <a:t>2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900" b="1" spc="-20" dirty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900" b="1" spc="-20" dirty="0">
                          <a:latin typeface="Arial"/>
                          <a:cs typeface="Arial"/>
                        </a:rPr>
                        <a:t>7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70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575945">
                        <a:lnSpc>
                          <a:spcPct val="100000"/>
                        </a:lnSpc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КФХ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900" b="1" baseline="0" dirty="0" err="1">
                          <a:latin typeface="Arial"/>
                          <a:cs typeface="Arial"/>
                        </a:rPr>
                        <a:t>Патиев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А.А.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lang="ru-RU" sz="900" dirty="0">
                          <a:latin typeface="Arial"/>
                          <a:cs typeface="Arial"/>
                        </a:rPr>
                        <a:t>Развитие</a:t>
                      </a:r>
                      <a:r>
                        <a:rPr lang="ru-RU" sz="900" baseline="0" dirty="0">
                          <a:latin typeface="Arial"/>
                          <a:cs typeface="Arial"/>
                        </a:rPr>
                        <a:t> мясного скотоводства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pc="-10" dirty="0">
                          <a:latin typeface="Arial"/>
                          <a:cs typeface="Arial"/>
                        </a:rPr>
                        <a:t>3,0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15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900" b="1" spc="-10" dirty="0">
                          <a:latin typeface="Arial"/>
                          <a:cs typeface="Arial"/>
                        </a:rPr>
                        <a:t>0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900" b="1" spc="-20" dirty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900" b="1" spc="-20" dirty="0">
                          <a:latin typeface="Arial"/>
                          <a:cs typeface="Arial"/>
                        </a:rPr>
                        <a:t>6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8149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575945" marR="814069">
                        <a:lnSpc>
                          <a:spcPct val="102200"/>
                        </a:lnSpc>
                      </a:pPr>
                      <a:r>
                        <a:rPr lang="ru-RU" sz="900" b="1" dirty="0">
                          <a:latin typeface="Arial"/>
                          <a:cs typeface="Arial"/>
                        </a:rPr>
                        <a:t>ИП</a:t>
                      </a:r>
                      <a:r>
                        <a:rPr lang="ru-RU" sz="900" b="1" baseline="0" dirty="0">
                          <a:latin typeface="Arial"/>
                          <a:cs typeface="Arial"/>
                        </a:rPr>
                        <a:t> Алюшин В.П.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marL="179705">
                        <a:lnSpc>
                          <a:spcPct val="100000"/>
                        </a:lnSpc>
                      </a:pPr>
                      <a:r>
                        <a:rPr lang="ru-RU" sz="900" dirty="0">
                          <a:latin typeface="Arial"/>
                          <a:cs typeface="Arial"/>
                        </a:rPr>
                        <a:t>Производство</a:t>
                      </a:r>
                      <a:r>
                        <a:rPr lang="ru-RU" sz="900" baseline="0" dirty="0">
                          <a:latin typeface="Arial"/>
                          <a:cs typeface="Arial"/>
                        </a:rPr>
                        <a:t> хлеба, хлебобулочных и кондитерских изделий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900" b="1" spc="-10" dirty="0">
                          <a:latin typeface="Arial"/>
                          <a:cs typeface="Arial"/>
                        </a:rPr>
                        <a:t>18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900" b="1" spc="-10" dirty="0">
                          <a:latin typeface="Arial"/>
                          <a:cs typeface="Arial"/>
                        </a:rPr>
                        <a:t>20</a:t>
                      </a:r>
                      <a:r>
                        <a:rPr lang="ru-RU" sz="900" b="1" spc="-10" dirty="0">
                          <a:latin typeface="Arial"/>
                          <a:cs typeface="Arial"/>
                        </a:rPr>
                        <a:t>19</a:t>
                      </a:r>
                      <a:r>
                        <a:rPr sz="900" b="1" spc="-10" dirty="0">
                          <a:latin typeface="Arial"/>
                          <a:cs typeface="Arial"/>
                        </a:rPr>
                        <a:t>-</a:t>
                      </a:r>
                      <a:r>
                        <a:rPr sz="900" b="1" spc="-20" dirty="0">
                          <a:latin typeface="Arial"/>
                          <a:cs typeface="Arial"/>
                        </a:rPr>
                        <a:t>202</a:t>
                      </a:r>
                      <a:r>
                        <a:rPr lang="ru-RU" sz="900" b="1" spc="-20" dirty="0">
                          <a:latin typeface="Arial"/>
                          <a:cs typeface="Arial"/>
                        </a:rPr>
                        <a:t>6</a:t>
                      </a: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8419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814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9705" marR="869315">
                        <a:lnSpc>
                          <a:spcPct val="102200"/>
                        </a:lnSpc>
                        <a:spcBef>
                          <a:spcPts val="925"/>
                        </a:spcBef>
                      </a:pP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1174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65"/>
                        </a:spcBef>
                      </a:pPr>
                      <a:endParaRPr sz="900" dirty="0">
                        <a:latin typeface="Arial"/>
                        <a:cs typeface="Arial"/>
                      </a:endParaRPr>
                    </a:p>
                  </a:txBody>
                  <a:tcPr marL="0" marR="0" marT="59055" marB="0">
                    <a:lnL w="12700">
                      <a:solidFill>
                        <a:srgbClr val="FFFFFF"/>
                      </a:solidFill>
                      <a:prstDash val="solid"/>
                    </a:lnL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2855" y="4572000"/>
            <a:ext cx="362712" cy="362712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2855" y="2505455"/>
            <a:ext cx="362712" cy="36576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2855" y="3538728"/>
            <a:ext cx="362712" cy="362712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>
                <a:solidFill>
                  <a:prstClr val="black"/>
                </a:solidFill>
              </a:rPr>
              <a:t>Камешкирский район Пензенская область </a:t>
            </a:r>
            <a:r>
              <a:rPr spc="-10" dirty="0"/>
              <a:t>)</a:t>
            </a: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12</a:t>
            </a:fld>
            <a:endParaRPr spc="-2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1667" y="4941671"/>
            <a:ext cx="5050790" cy="630555"/>
          </a:xfrm>
          <a:custGeom>
            <a:avLst/>
            <a:gdLst/>
            <a:ahLst/>
            <a:cxnLst/>
            <a:rect l="l" t="t" r="r" b="b"/>
            <a:pathLst>
              <a:path w="5050790" h="630554">
                <a:moveTo>
                  <a:pt x="4785903" y="0"/>
                </a:moveTo>
                <a:lnTo>
                  <a:pt x="264617" y="0"/>
                </a:lnTo>
                <a:lnTo>
                  <a:pt x="217051" y="4263"/>
                </a:lnTo>
                <a:lnTo>
                  <a:pt x="172283" y="16554"/>
                </a:lnTo>
                <a:lnTo>
                  <a:pt x="131059" y="36126"/>
                </a:lnTo>
                <a:lnTo>
                  <a:pt x="94127" y="62232"/>
                </a:lnTo>
                <a:lnTo>
                  <a:pt x="62234" y="94124"/>
                </a:lnTo>
                <a:lnTo>
                  <a:pt x="36128" y="131056"/>
                </a:lnTo>
                <a:lnTo>
                  <a:pt x="16555" y="172280"/>
                </a:lnTo>
                <a:lnTo>
                  <a:pt x="4263" y="217049"/>
                </a:lnTo>
                <a:lnTo>
                  <a:pt x="0" y="264617"/>
                </a:lnTo>
                <a:lnTo>
                  <a:pt x="0" y="365378"/>
                </a:lnTo>
                <a:lnTo>
                  <a:pt x="4263" y="412942"/>
                </a:lnTo>
                <a:lnTo>
                  <a:pt x="16555" y="457710"/>
                </a:lnTo>
                <a:lnTo>
                  <a:pt x="36128" y="498934"/>
                </a:lnTo>
                <a:lnTo>
                  <a:pt x="62234" y="535866"/>
                </a:lnTo>
                <a:lnTo>
                  <a:pt x="94127" y="567759"/>
                </a:lnTo>
                <a:lnTo>
                  <a:pt x="131059" y="593867"/>
                </a:lnTo>
                <a:lnTo>
                  <a:pt x="172283" y="613440"/>
                </a:lnTo>
                <a:lnTo>
                  <a:pt x="217051" y="625732"/>
                </a:lnTo>
                <a:lnTo>
                  <a:pt x="264617" y="629996"/>
                </a:lnTo>
                <a:lnTo>
                  <a:pt x="4785903" y="629996"/>
                </a:lnTo>
                <a:lnTo>
                  <a:pt x="4833467" y="625732"/>
                </a:lnTo>
                <a:lnTo>
                  <a:pt x="4878234" y="613440"/>
                </a:lnTo>
                <a:lnTo>
                  <a:pt x="4919458" y="593867"/>
                </a:lnTo>
                <a:lnTo>
                  <a:pt x="4956390" y="567759"/>
                </a:lnTo>
                <a:lnTo>
                  <a:pt x="4988284" y="535866"/>
                </a:lnTo>
                <a:lnTo>
                  <a:pt x="5014391" y="498934"/>
                </a:lnTo>
                <a:lnTo>
                  <a:pt x="5033965" y="457710"/>
                </a:lnTo>
                <a:lnTo>
                  <a:pt x="5046257" y="412942"/>
                </a:lnTo>
                <a:lnTo>
                  <a:pt x="5050520" y="365378"/>
                </a:lnTo>
                <a:lnTo>
                  <a:pt x="5050520" y="264617"/>
                </a:lnTo>
                <a:lnTo>
                  <a:pt x="5046257" y="217049"/>
                </a:lnTo>
                <a:lnTo>
                  <a:pt x="5033965" y="172280"/>
                </a:lnTo>
                <a:lnTo>
                  <a:pt x="5014391" y="131056"/>
                </a:lnTo>
                <a:lnTo>
                  <a:pt x="4988284" y="94124"/>
                </a:lnTo>
                <a:lnTo>
                  <a:pt x="4956390" y="62232"/>
                </a:lnTo>
                <a:lnTo>
                  <a:pt x="4919458" y="36126"/>
                </a:lnTo>
                <a:lnTo>
                  <a:pt x="4878234" y="16554"/>
                </a:lnTo>
                <a:lnTo>
                  <a:pt x="4833467" y="4263"/>
                </a:lnTo>
                <a:lnTo>
                  <a:pt x="47859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1667" y="5676969"/>
            <a:ext cx="5050790" cy="630555"/>
          </a:xfrm>
          <a:custGeom>
            <a:avLst/>
            <a:gdLst/>
            <a:ahLst/>
            <a:cxnLst/>
            <a:rect l="l" t="t" r="r" b="b"/>
            <a:pathLst>
              <a:path w="5050790" h="630554">
                <a:moveTo>
                  <a:pt x="4785903" y="0"/>
                </a:moveTo>
                <a:lnTo>
                  <a:pt x="264617" y="0"/>
                </a:lnTo>
                <a:lnTo>
                  <a:pt x="217051" y="4263"/>
                </a:lnTo>
                <a:lnTo>
                  <a:pt x="172283" y="16555"/>
                </a:lnTo>
                <a:lnTo>
                  <a:pt x="131059" y="36127"/>
                </a:lnTo>
                <a:lnTo>
                  <a:pt x="94127" y="62234"/>
                </a:lnTo>
                <a:lnTo>
                  <a:pt x="62234" y="94127"/>
                </a:lnTo>
                <a:lnTo>
                  <a:pt x="36128" y="131059"/>
                </a:lnTo>
                <a:lnTo>
                  <a:pt x="16555" y="172283"/>
                </a:lnTo>
                <a:lnTo>
                  <a:pt x="4263" y="217051"/>
                </a:lnTo>
                <a:lnTo>
                  <a:pt x="0" y="264615"/>
                </a:lnTo>
                <a:lnTo>
                  <a:pt x="0" y="365384"/>
                </a:lnTo>
                <a:lnTo>
                  <a:pt x="4263" y="412948"/>
                </a:lnTo>
                <a:lnTo>
                  <a:pt x="16555" y="457716"/>
                </a:lnTo>
                <a:lnTo>
                  <a:pt x="36128" y="498940"/>
                </a:lnTo>
                <a:lnTo>
                  <a:pt x="62234" y="535872"/>
                </a:lnTo>
                <a:lnTo>
                  <a:pt x="94127" y="567765"/>
                </a:lnTo>
                <a:lnTo>
                  <a:pt x="131059" y="593872"/>
                </a:lnTo>
                <a:lnTo>
                  <a:pt x="172283" y="613444"/>
                </a:lnTo>
                <a:lnTo>
                  <a:pt x="217051" y="625736"/>
                </a:lnTo>
                <a:lnTo>
                  <a:pt x="264617" y="630000"/>
                </a:lnTo>
                <a:lnTo>
                  <a:pt x="4785903" y="630000"/>
                </a:lnTo>
                <a:lnTo>
                  <a:pt x="4833467" y="625736"/>
                </a:lnTo>
                <a:lnTo>
                  <a:pt x="4878234" y="613444"/>
                </a:lnTo>
                <a:lnTo>
                  <a:pt x="4919458" y="593872"/>
                </a:lnTo>
                <a:lnTo>
                  <a:pt x="4956390" y="567765"/>
                </a:lnTo>
                <a:lnTo>
                  <a:pt x="4988284" y="535872"/>
                </a:lnTo>
                <a:lnTo>
                  <a:pt x="5014391" y="498940"/>
                </a:lnTo>
                <a:lnTo>
                  <a:pt x="5033965" y="457716"/>
                </a:lnTo>
                <a:lnTo>
                  <a:pt x="5046257" y="412948"/>
                </a:lnTo>
                <a:lnTo>
                  <a:pt x="5050520" y="365384"/>
                </a:lnTo>
                <a:lnTo>
                  <a:pt x="5050520" y="264615"/>
                </a:lnTo>
                <a:lnTo>
                  <a:pt x="5046257" y="217051"/>
                </a:lnTo>
                <a:lnTo>
                  <a:pt x="5033965" y="172283"/>
                </a:lnTo>
                <a:lnTo>
                  <a:pt x="5014391" y="131059"/>
                </a:lnTo>
                <a:lnTo>
                  <a:pt x="4988284" y="94127"/>
                </a:lnTo>
                <a:lnTo>
                  <a:pt x="4956390" y="62234"/>
                </a:lnTo>
                <a:lnTo>
                  <a:pt x="4919458" y="36127"/>
                </a:lnTo>
                <a:lnTo>
                  <a:pt x="4878234" y="16555"/>
                </a:lnTo>
                <a:lnTo>
                  <a:pt x="4833467" y="4263"/>
                </a:lnTo>
                <a:lnTo>
                  <a:pt x="478590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90471" y="5856732"/>
            <a:ext cx="3371850" cy="252633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910"/>
              </a:lnSpc>
              <a:spcBef>
                <a:spcPts val="170"/>
              </a:spcBef>
            </a:pP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Ознакомиться</a:t>
            </a:r>
            <a:r>
              <a:rPr sz="800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с</a:t>
            </a:r>
            <a:r>
              <a:rPr sz="800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реестром</a:t>
            </a:r>
            <a:r>
              <a:rPr sz="800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муниципального</a:t>
            </a:r>
            <a:r>
              <a:rPr sz="800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имущества</a:t>
            </a:r>
            <a:r>
              <a:rPr sz="800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800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округе</a:t>
            </a:r>
            <a:r>
              <a:rPr sz="800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spc="-10" dirty="0">
                <a:solidFill>
                  <a:srgbClr val="4756A0"/>
                </a:solidFill>
                <a:latin typeface="Arial"/>
                <a:cs typeface="Arial"/>
              </a:rPr>
              <a:t>можно </a:t>
            </a: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на</a:t>
            </a:r>
            <a:r>
              <a:rPr sz="800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dirty="0" err="1">
                <a:solidFill>
                  <a:srgbClr val="4756A0"/>
                </a:solidFill>
                <a:latin typeface="Arial"/>
                <a:cs typeface="Arial"/>
              </a:rPr>
              <a:t>сайте</a:t>
            </a:r>
            <a:r>
              <a:rPr sz="8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800" dirty="0">
                <a:solidFill>
                  <a:srgbClr val="4756A0"/>
                </a:solidFill>
                <a:latin typeface="Arial"/>
                <a:cs typeface="Arial"/>
              </a:rPr>
              <a:t> администрации </a:t>
            </a:r>
            <a:endParaRPr sz="800" dirty="0"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21667" y="2760776"/>
            <a:ext cx="5050790" cy="2075814"/>
            <a:chOff x="621667" y="2760776"/>
            <a:chExt cx="5050790" cy="207581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2855" y="3822191"/>
              <a:ext cx="362712" cy="36271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21667" y="2760776"/>
              <a:ext cx="5050790" cy="2075814"/>
            </a:xfrm>
            <a:custGeom>
              <a:avLst/>
              <a:gdLst/>
              <a:ahLst/>
              <a:cxnLst/>
              <a:rect l="l" t="t" r="r" b="b"/>
              <a:pathLst>
                <a:path w="5050790" h="2075814">
                  <a:moveTo>
                    <a:pt x="0" y="259949"/>
                  </a:moveTo>
                  <a:lnTo>
                    <a:pt x="4188" y="213222"/>
                  </a:lnTo>
                  <a:lnTo>
                    <a:pt x="16263" y="169244"/>
                  </a:lnTo>
                  <a:lnTo>
                    <a:pt x="35490" y="128747"/>
                  </a:lnTo>
                  <a:lnTo>
                    <a:pt x="61136" y="92467"/>
                  </a:lnTo>
                  <a:lnTo>
                    <a:pt x="92467" y="61136"/>
                  </a:lnTo>
                  <a:lnTo>
                    <a:pt x="128747" y="35490"/>
                  </a:lnTo>
                  <a:lnTo>
                    <a:pt x="169244" y="16263"/>
                  </a:lnTo>
                  <a:lnTo>
                    <a:pt x="213222" y="4188"/>
                  </a:lnTo>
                  <a:lnTo>
                    <a:pt x="259949" y="0"/>
                  </a:lnTo>
                  <a:lnTo>
                    <a:pt x="4790572" y="0"/>
                  </a:lnTo>
                  <a:lnTo>
                    <a:pt x="4837297" y="4188"/>
                  </a:lnTo>
                  <a:lnTo>
                    <a:pt x="4881275" y="16263"/>
                  </a:lnTo>
                  <a:lnTo>
                    <a:pt x="4921771" y="35490"/>
                  </a:lnTo>
                  <a:lnTo>
                    <a:pt x="4958052" y="61136"/>
                  </a:lnTo>
                  <a:lnTo>
                    <a:pt x="4989383" y="92467"/>
                  </a:lnTo>
                  <a:lnTo>
                    <a:pt x="5015030" y="128747"/>
                  </a:lnTo>
                  <a:lnTo>
                    <a:pt x="5034258" y="169244"/>
                  </a:lnTo>
                  <a:lnTo>
                    <a:pt x="5046334" y="213222"/>
                  </a:lnTo>
                  <a:lnTo>
                    <a:pt x="5050522" y="259949"/>
                  </a:lnTo>
                  <a:lnTo>
                    <a:pt x="5050522" y="1815651"/>
                  </a:lnTo>
                  <a:lnTo>
                    <a:pt x="5046334" y="1862375"/>
                  </a:lnTo>
                  <a:lnTo>
                    <a:pt x="5034258" y="1906353"/>
                  </a:lnTo>
                  <a:lnTo>
                    <a:pt x="5015030" y="1946849"/>
                  </a:lnTo>
                  <a:lnTo>
                    <a:pt x="4989383" y="1983130"/>
                  </a:lnTo>
                  <a:lnTo>
                    <a:pt x="4958052" y="2014462"/>
                  </a:lnTo>
                  <a:lnTo>
                    <a:pt x="4921771" y="2040108"/>
                  </a:lnTo>
                  <a:lnTo>
                    <a:pt x="4881275" y="2059337"/>
                  </a:lnTo>
                  <a:lnTo>
                    <a:pt x="4837297" y="2071412"/>
                  </a:lnTo>
                  <a:lnTo>
                    <a:pt x="4790572" y="2075601"/>
                  </a:lnTo>
                  <a:lnTo>
                    <a:pt x="259949" y="2075601"/>
                  </a:lnTo>
                  <a:lnTo>
                    <a:pt x="213222" y="2071412"/>
                  </a:lnTo>
                  <a:lnTo>
                    <a:pt x="169244" y="2059337"/>
                  </a:lnTo>
                  <a:lnTo>
                    <a:pt x="128747" y="2040108"/>
                  </a:lnTo>
                  <a:lnTo>
                    <a:pt x="92467" y="2014462"/>
                  </a:lnTo>
                  <a:lnTo>
                    <a:pt x="61136" y="1983130"/>
                  </a:lnTo>
                  <a:lnTo>
                    <a:pt x="35490" y="1946849"/>
                  </a:lnTo>
                  <a:lnTo>
                    <a:pt x="16263" y="1906353"/>
                  </a:lnTo>
                  <a:lnTo>
                    <a:pt x="4188" y="1862375"/>
                  </a:lnTo>
                  <a:lnTo>
                    <a:pt x="0" y="1815651"/>
                  </a:lnTo>
                  <a:lnTo>
                    <a:pt x="0" y="259949"/>
                  </a:lnTo>
                  <a:close/>
                </a:path>
              </a:pathLst>
            </a:custGeom>
            <a:ln w="12700">
              <a:solidFill>
                <a:srgbClr val="4756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14315" y="523747"/>
            <a:ext cx="5274310" cy="76009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pc="-10" dirty="0"/>
              <a:t>СВОБОДНЫЕ</a:t>
            </a:r>
            <a:r>
              <a:rPr spc="-114" dirty="0"/>
              <a:t> </a:t>
            </a:r>
            <a:r>
              <a:rPr spc="-10" dirty="0"/>
              <a:t>ИНВЕСТИЦИОННЫЕ ПЛОЩАДКИ</a:t>
            </a:r>
          </a:p>
        </p:txBody>
      </p:sp>
      <p:sp>
        <p:nvSpPr>
          <p:cNvPr id="14" name="object 14"/>
          <p:cNvSpPr/>
          <p:nvPr/>
        </p:nvSpPr>
        <p:spPr>
          <a:xfrm>
            <a:off x="627017" y="163626"/>
            <a:ext cx="2321560" cy="274320"/>
          </a:xfrm>
          <a:custGeom>
            <a:avLst/>
            <a:gdLst/>
            <a:ahLst/>
            <a:cxnLst/>
            <a:rect l="l" t="t" r="r" b="b"/>
            <a:pathLst>
              <a:path w="2321560" h="274320">
                <a:moveTo>
                  <a:pt x="2184038" y="0"/>
                </a:moveTo>
                <a:lnTo>
                  <a:pt x="136920" y="0"/>
                </a:lnTo>
                <a:lnTo>
                  <a:pt x="93642" y="6980"/>
                </a:lnTo>
                <a:lnTo>
                  <a:pt x="56056" y="26418"/>
                </a:lnTo>
                <a:lnTo>
                  <a:pt x="26416" y="56060"/>
                </a:lnTo>
                <a:lnTo>
                  <a:pt x="6978" y="93649"/>
                </a:lnTo>
                <a:lnTo>
                  <a:pt x="0" y="136918"/>
                </a:lnTo>
                <a:lnTo>
                  <a:pt x="6981" y="180207"/>
                </a:lnTo>
                <a:lnTo>
                  <a:pt x="26418" y="217792"/>
                </a:lnTo>
                <a:lnTo>
                  <a:pt x="56057" y="247432"/>
                </a:lnTo>
                <a:lnTo>
                  <a:pt x="93643" y="266869"/>
                </a:lnTo>
                <a:lnTo>
                  <a:pt x="136920" y="273850"/>
                </a:lnTo>
                <a:lnTo>
                  <a:pt x="2184038" y="273850"/>
                </a:lnTo>
                <a:lnTo>
                  <a:pt x="2227314" y="266869"/>
                </a:lnTo>
                <a:lnTo>
                  <a:pt x="2264900" y="247431"/>
                </a:lnTo>
                <a:lnTo>
                  <a:pt x="2294540" y="217790"/>
                </a:lnTo>
                <a:lnTo>
                  <a:pt x="2313977" y="180200"/>
                </a:lnTo>
                <a:lnTo>
                  <a:pt x="2320955" y="136918"/>
                </a:lnTo>
                <a:lnTo>
                  <a:pt x="2313976" y="93649"/>
                </a:lnTo>
                <a:lnTo>
                  <a:pt x="2294539" y="56060"/>
                </a:lnTo>
                <a:lnTo>
                  <a:pt x="2264899" y="26418"/>
                </a:lnTo>
                <a:lnTo>
                  <a:pt x="2227314" y="6980"/>
                </a:lnTo>
                <a:lnTo>
                  <a:pt x="218403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2419" y="227076"/>
            <a:ext cx="203644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свободные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инвестиционные</a:t>
            </a:r>
            <a:r>
              <a:rPr sz="8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площадки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27868" y="1395870"/>
            <a:ext cx="5058410" cy="1266825"/>
            <a:chOff x="620665" y="1395196"/>
            <a:chExt cx="5058410" cy="1266825"/>
          </a:xfrm>
        </p:grpSpPr>
        <p:sp>
          <p:nvSpPr>
            <p:cNvPr id="17" name="object 17"/>
            <p:cNvSpPr/>
            <p:nvPr/>
          </p:nvSpPr>
          <p:spPr>
            <a:xfrm>
              <a:off x="627015" y="1401546"/>
              <a:ext cx="5045710" cy="1254125"/>
            </a:xfrm>
            <a:custGeom>
              <a:avLst/>
              <a:gdLst/>
              <a:ahLst/>
              <a:cxnLst/>
              <a:rect l="l" t="t" r="r" b="b"/>
              <a:pathLst>
                <a:path w="5045710" h="1254125">
                  <a:moveTo>
                    <a:pt x="4762165" y="0"/>
                  </a:moveTo>
                  <a:lnTo>
                    <a:pt x="283006" y="0"/>
                  </a:lnTo>
                  <a:lnTo>
                    <a:pt x="237101" y="3704"/>
                  </a:lnTo>
                  <a:lnTo>
                    <a:pt x="193554" y="14428"/>
                  </a:lnTo>
                  <a:lnTo>
                    <a:pt x="152948" y="31588"/>
                  </a:lnTo>
                  <a:lnTo>
                    <a:pt x="115866" y="54604"/>
                  </a:lnTo>
                  <a:lnTo>
                    <a:pt x="82890" y="82891"/>
                  </a:lnTo>
                  <a:lnTo>
                    <a:pt x="54603" y="115867"/>
                  </a:lnTo>
                  <a:lnTo>
                    <a:pt x="31588" y="152949"/>
                  </a:lnTo>
                  <a:lnTo>
                    <a:pt x="14427" y="193555"/>
                  </a:lnTo>
                  <a:lnTo>
                    <a:pt x="3704" y="237101"/>
                  </a:lnTo>
                  <a:lnTo>
                    <a:pt x="0" y="283006"/>
                  </a:lnTo>
                  <a:lnTo>
                    <a:pt x="0" y="970914"/>
                  </a:lnTo>
                  <a:lnTo>
                    <a:pt x="3704" y="1016819"/>
                  </a:lnTo>
                  <a:lnTo>
                    <a:pt x="14427" y="1060366"/>
                  </a:lnTo>
                  <a:lnTo>
                    <a:pt x="31588" y="1100972"/>
                  </a:lnTo>
                  <a:lnTo>
                    <a:pt x="54603" y="1138054"/>
                  </a:lnTo>
                  <a:lnTo>
                    <a:pt x="82890" y="1171030"/>
                  </a:lnTo>
                  <a:lnTo>
                    <a:pt x="115866" y="1199317"/>
                  </a:lnTo>
                  <a:lnTo>
                    <a:pt x="152948" y="1222332"/>
                  </a:lnTo>
                  <a:lnTo>
                    <a:pt x="193554" y="1239493"/>
                  </a:lnTo>
                  <a:lnTo>
                    <a:pt x="237101" y="1250217"/>
                  </a:lnTo>
                  <a:lnTo>
                    <a:pt x="283006" y="1253921"/>
                  </a:lnTo>
                  <a:lnTo>
                    <a:pt x="4762165" y="1253921"/>
                  </a:lnTo>
                  <a:lnTo>
                    <a:pt x="4808070" y="1250217"/>
                  </a:lnTo>
                  <a:lnTo>
                    <a:pt x="4851617" y="1239493"/>
                  </a:lnTo>
                  <a:lnTo>
                    <a:pt x="4892223" y="1222332"/>
                  </a:lnTo>
                  <a:lnTo>
                    <a:pt x="4929305" y="1199317"/>
                  </a:lnTo>
                  <a:lnTo>
                    <a:pt x="4962281" y="1171030"/>
                  </a:lnTo>
                  <a:lnTo>
                    <a:pt x="4990568" y="1138054"/>
                  </a:lnTo>
                  <a:lnTo>
                    <a:pt x="5013583" y="1100972"/>
                  </a:lnTo>
                  <a:lnTo>
                    <a:pt x="5030744" y="1060366"/>
                  </a:lnTo>
                  <a:lnTo>
                    <a:pt x="5041468" y="1016819"/>
                  </a:lnTo>
                  <a:lnTo>
                    <a:pt x="5045172" y="970914"/>
                  </a:lnTo>
                  <a:lnTo>
                    <a:pt x="5045172" y="283006"/>
                  </a:lnTo>
                  <a:lnTo>
                    <a:pt x="5041468" y="237101"/>
                  </a:lnTo>
                  <a:lnTo>
                    <a:pt x="5030744" y="193555"/>
                  </a:lnTo>
                  <a:lnTo>
                    <a:pt x="5013583" y="152949"/>
                  </a:lnTo>
                  <a:lnTo>
                    <a:pt x="4990568" y="115867"/>
                  </a:lnTo>
                  <a:lnTo>
                    <a:pt x="4962281" y="82891"/>
                  </a:lnTo>
                  <a:lnTo>
                    <a:pt x="4929305" y="54604"/>
                  </a:lnTo>
                  <a:lnTo>
                    <a:pt x="4892223" y="31588"/>
                  </a:lnTo>
                  <a:lnTo>
                    <a:pt x="4851617" y="14428"/>
                  </a:lnTo>
                  <a:lnTo>
                    <a:pt x="4808070" y="3704"/>
                  </a:lnTo>
                  <a:lnTo>
                    <a:pt x="4762165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27015" y="1401546"/>
              <a:ext cx="5045710" cy="1254125"/>
            </a:xfrm>
            <a:custGeom>
              <a:avLst/>
              <a:gdLst/>
              <a:ahLst/>
              <a:cxnLst/>
              <a:rect l="l" t="t" r="r" b="b"/>
              <a:pathLst>
                <a:path w="5045710" h="1254125">
                  <a:moveTo>
                    <a:pt x="0" y="283008"/>
                  </a:moveTo>
                  <a:lnTo>
                    <a:pt x="3704" y="237102"/>
                  </a:lnTo>
                  <a:lnTo>
                    <a:pt x="14427" y="193555"/>
                  </a:lnTo>
                  <a:lnTo>
                    <a:pt x="31588" y="152949"/>
                  </a:lnTo>
                  <a:lnTo>
                    <a:pt x="54604" y="115867"/>
                  </a:lnTo>
                  <a:lnTo>
                    <a:pt x="82891" y="82891"/>
                  </a:lnTo>
                  <a:lnTo>
                    <a:pt x="115867" y="54604"/>
                  </a:lnTo>
                  <a:lnTo>
                    <a:pt x="152949" y="31588"/>
                  </a:lnTo>
                  <a:lnTo>
                    <a:pt x="193555" y="14427"/>
                  </a:lnTo>
                  <a:lnTo>
                    <a:pt x="237102" y="3704"/>
                  </a:lnTo>
                  <a:lnTo>
                    <a:pt x="283007" y="0"/>
                  </a:lnTo>
                  <a:lnTo>
                    <a:pt x="4762162" y="0"/>
                  </a:lnTo>
                  <a:lnTo>
                    <a:pt x="4808067" y="3704"/>
                  </a:lnTo>
                  <a:lnTo>
                    <a:pt x="4851615" y="14427"/>
                  </a:lnTo>
                  <a:lnTo>
                    <a:pt x="4892221" y="31588"/>
                  </a:lnTo>
                  <a:lnTo>
                    <a:pt x="4929303" y="54604"/>
                  </a:lnTo>
                  <a:lnTo>
                    <a:pt x="4962280" y="82891"/>
                  </a:lnTo>
                  <a:lnTo>
                    <a:pt x="4990567" y="115867"/>
                  </a:lnTo>
                  <a:lnTo>
                    <a:pt x="5013583" y="152949"/>
                  </a:lnTo>
                  <a:lnTo>
                    <a:pt x="5030744" y="193555"/>
                  </a:lnTo>
                  <a:lnTo>
                    <a:pt x="5041468" y="237102"/>
                  </a:lnTo>
                  <a:lnTo>
                    <a:pt x="5045172" y="283008"/>
                  </a:lnTo>
                  <a:lnTo>
                    <a:pt x="5045172" y="970915"/>
                  </a:lnTo>
                  <a:lnTo>
                    <a:pt x="5041468" y="1016821"/>
                  </a:lnTo>
                  <a:lnTo>
                    <a:pt x="5030744" y="1060369"/>
                  </a:lnTo>
                  <a:lnTo>
                    <a:pt x="5013583" y="1100975"/>
                  </a:lnTo>
                  <a:lnTo>
                    <a:pt x="4990567" y="1138057"/>
                  </a:lnTo>
                  <a:lnTo>
                    <a:pt x="4962280" y="1171032"/>
                  </a:lnTo>
                  <a:lnTo>
                    <a:pt x="4929303" y="1199318"/>
                  </a:lnTo>
                  <a:lnTo>
                    <a:pt x="4892221" y="1222333"/>
                  </a:lnTo>
                  <a:lnTo>
                    <a:pt x="4851615" y="1239493"/>
                  </a:lnTo>
                  <a:lnTo>
                    <a:pt x="4808067" y="1250216"/>
                  </a:lnTo>
                  <a:lnTo>
                    <a:pt x="4762162" y="1253920"/>
                  </a:lnTo>
                  <a:lnTo>
                    <a:pt x="283007" y="1253920"/>
                  </a:lnTo>
                  <a:lnTo>
                    <a:pt x="237102" y="1250216"/>
                  </a:lnTo>
                  <a:lnTo>
                    <a:pt x="193555" y="1239493"/>
                  </a:lnTo>
                  <a:lnTo>
                    <a:pt x="152949" y="1222333"/>
                  </a:lnTo>
                  <a:lnTo>
                    <a:pt x="115867" y="1199318"/>
                  </a:lnTo>
                  <a:lnTo>
                    <a:pt x="82891" y="1171032"/>
                  </a:lnTo>
                  <a:lnTo>
                    <a:pt x="54604" y="1138057"/>
                  </a:lnTo>
                  <a:lnTo>
                    <a:pt x="31588" y="1100975"/>
                  </a:lnTo>
                  <a:lnTo>
                    <a:pt x="14427" y="1060369"/>
                  </a:lnTo>
                  <a:lnTo>
                    <a:pt x="3704" y="1016821"/>
                  </a:lnTo>
                  <a:lnTo>
                    <a:pt x="0" y="970915"/>
                  </a:lnTo>
                  <a:lnTo>
                    <a:pt x="0" y="283008"/>
                  </a:lnTo>
                  <a:close/>
                </a:path>
              </a:pathLst>
            </a:custGeom>
            <a:ln w="12700">
              <a:solidFill>
                <a:srgbClr val="4756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2816567" y="2990088"/>
            <a:ext cx="66230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ТАРИФЫ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808850" y="1557020"/>
            <a:ext cx="1452245" cy="840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spc="-25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2400" dirty="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97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ИНВЕСТИЦИОННЫХ ПЛОЩАДОК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3270707" y="1600644"/>
            <a:ext cx="0" cy="855980"/>
          </a:xfrm>
          <a:custGeom>
            <a:avLst/>
            <a:gdLst/>
            <a:ahLst/>
            <a:cxnLst/>
            <a:rect l="l" t="t" r="r" b="b"/>
            <a:pathLst>
              <a:path h="855980">
                <a:moveTo>
                  <a:pt x="0" y="0"/>
                </a:moveTo>
                <a:lnTo>
                  <a:pt x="1" y="855719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3381527" y="1862835"/>
            <a:ext cx="12014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b="1" baseline="-5208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400" b="1" spc="-82" baseline="-520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Greenfield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424935" y="2231643"/>
            <a:ext cx="13843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5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658006" y="2273808"/>
            <a:ext cx="85725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Brownfield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156049" y="3816096"/>
            <a:ext cx="1383665" cy="358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lang="ru-RU" sz="1100" dirty="0">
                <a:solidFill>
                  <a:srgbClr val="4756A0"/>
                </a:solidFill>
                <a:latin typeface="Arial"/>
                <a:cs typeface="Arial"/>
              </a:rPr>
              <a:t>52,37</a:t>
            </a:r>
            <a:r>
              <a:rPr sz="1100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4756A0"/>
                </a:solidFill>
                <a:latin typeface="Arial"/>
                <a:cs typeface="Arial"/>
              </a:rPr>
              <a:t>руб.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310"/>
              </a:lnSpc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холодная</a:t>
            </a:r>
            <a:r>
              <a:rPr sz="1100" b="1" spc="-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вода</a:t>
            </a:r>
            <a:r>
              <a:rPr sz="11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(м3)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1152155" y="4309872"/>
            <a:ext cx="1414780" cy="358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lang="ru-RU" sz="1100" dirty="0">
                <a:solidFill>
                  <a:srgbClr val="4756A0"/>
                </a:solidFill>
                <a:latin typeface="Arial"/>
                <a:cs typeface="Arial"/>
              </a:rPr>
              <a:t>32,90</a:t>
            </a:r>
            <a:r>
              <a:rPr sz="1100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spc="-20" dirty="0">
                <a:solidFill>
                  <a:srgbClr val="4756A0"/>
                </a:solidFill>
                <a:latin typeface="Arial"/>
                <a:cs typeface="Arial"/>
              </a:rPr>
              <a:t>руб.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310"/>
              </a:lnSpc>
            </a:pP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водоотведение</a:t>
            </a:r>
            <a:r>
              <a:rPr sz="1100" b="1" spc="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(м3)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549129" y="3331464"/>
            <a:ext cx="1386205" cy="358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lang="ru-RU" sz="1100" dirty="0">
                <a:solidFill>
                  <a:srgbClr val="4756A0"/>
                </a:solidFill>
                <a:latin typeface="Arial"/>
                <a:cs typeface="Arial"/>
              </a:rPr>
              <a:t>14,137 р</a:t>
            </a:r>
            <a:r>
              <a:rPr sz="1100" spc="-20" dirty="0" err="1">
                <a:solidFill>
                  <a:srgbClr val="4756A0"/>
                </a:solidFill>
                <a:latin typeface="Arial"/>
                <a:cs typeface="Arial"/>
              </a:rPr>
              <a:t>уб</a:t>
            </a:r>
            <a:r>
              <a:rPr sz="1100" spc="-20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</a:p>
          <a:p>
            <a:pPr marL="12700">
              <a:lnSpc>
                <a:spcPts val="1310"/>
              </a:lnSpc>
            </a:pPr>
            <a:r>
              <a:rPr sz="1100" b="1" dirty="0" err="1">
                <a:solidFill>
                  <a:srgbClr val="4756A0"/>
                </a:solidFill>
                <a:latin typeface="Arial"/>
                <a:cs typeface="Arial"/>
              </a:rPr>
              <a:t>природный</a:t>
            </a:r>
            <a:r>
              <a:rPr sz="1100" b="1" spc="-5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 err="1">
                <a:solidFill>
                  <a:srgbClr val="4756A0"/>
                </a:solidFill>
                <a:latin typeface="Arial"/>
                <a:cs typeface="Arial"/>
              </a:rPr>
              <a:t>газ</a:t>
            </a:r>
            <a:r>
              <a:rPr sz="1100" b="1" spc="-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(м3)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549129" y="3819144"/>
            <a:ext cx="165798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spc="-15" dirty="0">
                <a:solidFill>
                  <a:srgbClr val="4756A0"/>
                </a:solidFill>
                <a:latin typeface="Arial"/>
                <a:cs typeface="Arial"/>
              </a:rPr>
              <a:t>10,879 </a:t>
            </a:r>
            <a:r>
              <a:rPr sz="1100" spc="-20" dirty="0" err="1">
                <a:solidFill>
                  <a:srgbClr val="4756A0"/>
                </a:solidFill>
                <a:latin typeface="Arial"/>
                <a:cs typeface="Arial"/>
              </a:rPr>
              <a:t>руб</a:t>
            </a:r>
            <a:r>
              <a:rPr sz="1100" spc="-20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электроэнергия</a:t>
            </a:r>
            <a:r>
              <a:rPr sz="1100" b="1" spc="-5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(кВт</a:t>
            </a:r>
            <a:r>
              <a:rPr sz="1100" b="1" spc="-5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ч.)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545230" y="4315967"/>
            <a:ext cx="1917064" cy="358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lang="ru-RU" sz="1100" dirty="0">
                <a:solidFill>
                  <a:srgbClr val="4756A0"/>
                </a:solidFill>
                <a:latin typeface="Arial"/>
                <a:cs typeface="Arial"/>
              </a:rPr>
              <a:t>2767,0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310"/>
              </a:lnSpc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отопление</a:t>
            </a:r>
            <a:r>
              <a:rPr sz="11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(</a:t>
            </a:r>
            <a:r>
              <a:rPr sz="1100" b="1" dirty="0" err="1">
                <a:solidFill>
                  <a:srgbClr val="4756A0"/>
                </a:solidFill>
                <a:latin typeface="Arial"/>
                <a:cs typeface="Arial"/>
              </a:rPr>
              <a:t>за</a:t>
            </a:r>
            <a:r>
              <a:rPr sz="1100" b="1" spc="2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rgbClr val="4756A0"/>
                </a:solidFill>
                <a:latin typeface="Arial"/>
                <a:cs typeface="Arial"/>
              </a:rPr>
              <a:t>1 </a:t>
            </a:r>
            <a:r>
              <a:rPr lang="ru-RU" sz="1100" b="1" dirty="0" err="1">
                <a:solidFill>
                  <a:srgbClr val="4756A0"/>
                </a:solidFill>
                <a:latin typeface="Arial"/>
                <a:cs typeface="Arial"/>
              </a:rPr>
              <a:t>гкал</a:t>
            </a:r>
            <a:r>
              <a:rPr lang="ru-RU" sz="1100" b="1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)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80" name="object 8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52855" y="5809488"/>
            <a:ext cx="362712" cy="362712"/>
          </a:xfrm>
          <a:prstGeom prst="rect">
            <a:avLst/>
          </a:prstGeom>
        </p:spPr>
      </p:pic>
      <p:grpSp>
        <p:nvGrpSpPr>
          <p:cNvPr id="81" name="object 81"/>
          <p:cNvGrpSpPr/>
          <p:nvPr/>
        </p:nvGrpSpPr>
        <p:grpSpPr>
          <a:xfrm>
            <a:off x="752855" y="3310128"/>
            <a:ext cx="2746248" cy="1374648"/>
            <a:chOff x="752855" y="3310128"/>
            <a:chExt cx="2746248" cy="1374648"/>
          </a:xfrm>
        </p:grpSpPr>
        <p:pic>
          <p:nvPicPr>
            <p:cNvPr id="82" name="object 8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36391" y="3822192"/>
              <a:ext cx="362711" cy="36271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2855" y="4322064"/>
              <a:ext cx="362712" cy="362712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36391" y="3310128"/>
              <a:ext cx="362711" cy="362712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33344" y="4322064"/>
              <a:ext cx="365759" cy="362712"/>
            </a:xfrm>
            <a:prstGeom prst="rect">
              <a:avLst/>
            </a:prstGeom>
          </p:spPr>
        </p:pic>
      </p:grpSp>
      <p:sp>
        <p:nvSpPr>
          <p:cNvPr id="86" name="object 86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/>
              <a:t>Камешкирский район Пензенская область</a:t>
            </a:r>
            <a:r>
              <a:rPr spc="-10" dirty="0"/>
              <a:t>)</a:t>
            </a:r>
          </a:p>
        </p:txBody>
      </p:sp>
      <p:sp>
        <p:nvSpPr>
          <p:cNvPr id="87" name="object 8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13</a:t>
            </a:fld>
            <a:endParaRPr spc="-25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082" y="1497838"/>
            <a:ext cx="3240545" cy="3624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МЕРЫ</a:t>
            </a:r>
            <a:r>
              <a:rPr spc="-60" dirty="0"/>
              <a:t> </a:t>
            </a:r>
            <a:r>
              <a:rPr spc="-25" dirty="0"/>
              <a:t>ГОСУДАРСТВЕННОЙ</a:t>
            </a:r>
            <a:r>
              <a:rPr spc="-60" dirty="0"/>
              <a:t> </a:t>
            </a:r>
            <a:r>
              <a:rPr spc="-10" dirty="0"/>
              <a:t>ПОДДЕРЖКИ</a:t>
            </a:r>
          </a:p>
        </p:txBody>
      </p:sp>
      <p:sp>
        <p:nvSpPr>
          <p:cNvPr id="3" name="object 3"/>
          <p:cNvSpPr/>
          <p:nvPr/>
        </p:nvSpPr>
        <p:spPr>
          <a:xfrm>
            <a:off x="627016" y="163626"/>
            <a:ext cx="1346200" cy="274320"/>
          </a:xfrm>
          <a:custGeom>
            <a:avLst/>
            <a:gdLst/>
            <a:ahLst/>
            <a:cxnLst/>
            <a:rect l="l" t="t" r="r" b="b"/>
            <a:pathLst>
              <a:path w="1346200" h="274320">
                <a:moveTo>
                  <a:pt x="1208704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8" y="217790"/>
                </a:lnTo>
                <a:lnTo>
                  <a:pt x="56058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1208692" y="273850"/>
                </a:lnTo>
                <a:lnTo>
                  <a:pt x="1251974" y="266869"/>
                </a:lnTo>
                <a:lnTo>
                  <a:pt x="1289563" y="247431"/>
                </a:lnTo>
                <a:lnTo>
                  <a:pt x="1319204" y="217790"/>
                </a:lnTo>
                <a:lnTo>
                  <a:pt x="1338642" y="180200"/>
                </a:lnTo>
                <a:lnTo>
                  <a:pt x="1345623" y="136918"/>
                </a:lnTo>
                <a:lnTo>
                  <a:pt x="1338642" y="93642"/>
                </a:lnTo>
                <a:lnTo>
                  <a:pt x="1319205" y="56057"/>
                </a:lnTo>
                <a:lnTo>
                  <a:pt x="1289566" y="26418"/>
                </a:lnTo>
                <a:lnTo>
                  <a:pt x="1251980" y="6980"/>
                </a:lnTo>
                <a:lnTo>
                  <a:pt x="120870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2420" y="227076"/>
            <a:ext cx="10553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меры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господдержки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25558" y="3239832"/>
            <a:ext cx="1710055" cy="1710055"/>
            <a:chOff x="627014" y="3265919"/>
            <a:chExt cx="1710055" cy="1710055"/>
          </a:xfrm>
        </p:grpSpPr>
        <p:sp>
          <p:nvSpPr>
            <p:cNvPr id="21" name="object 21"/>
            <p:cNvSpPr/>
            <p:nvPr/>
          </p:nvSpPr>
          <p:spPr>
            <a:xfrm>
              <a:off x="627014" y="3265919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5" h="1710054">
                  <a:moveTo>
                    <a:pt x="1428963" y="0"/>
                  </a:moveTo>
                  <a:lnTo>
                    <a:pt x="281039" y="0"/>
                  </a:lnTo>
                  <a:lnTo>
                    <a:pt x="235453" y="3678"/>
                  </a:lnTo>
                  <a:lnTo>
                    <a:pt x="192209" y="14328"/>
                  </a:lnTo>
                  <a:lnTo>
                    <a:pt x="151885" y="31370"/>
                  </a:lnTo>
                  <a:lnTo>
                    <a:pt x="115061" y="54225"/>
                  </a:lnTo>
                  <a:lnTo>
                    <a:pt x="82314" y="82316"/>
                  </a:lnTo>
                  <a:lnTo>
                    <a:pt x="54224" y="115063"/>
                  </a:lnTo>
                  <a:lnTo>
                    <a:pt x="31369" y="151887"/>
                  </a:lnTo>
                  <a:lnTo>
                    <a:pt x="14327" y="192210"/>
                  </a:lnTo>
                  <a:lnTo>
                    <a:pt x="3678" y="235453"/>
                  </a:lnTo>
                  <a:lnTo>
                    <a:pt x="0" y="281038"/>
                  </a:lnTo>
                  <a:lnTo>
                    <a:pt x="0" y="1428965"/>
                  </a:lnTo>
                  <a:lnTo>
                    <a:pt x="3678" y="1474553"/>
                  </a:lnTo>
                  <a:lnTo>
                    <a:pt x="14327" y="1517798"/>
                  </a:lnTo>
                  <a:lnTo>
                    <a:pt x="31369" y="1558121"/>
                  </a:lnTo>
                  <a:lnTo>
                    <a:pt x="54224" y="1594946"/>
                  </a:lnTo>
                  <a:lnTo>
                    <a:pt x="82314" y="1627692"/>
                  </a:lnTo>
                  <a:lnTo>
                    <a:pt x="115061" y="1655781"/>
                  </a:lnTo>
                  <a:lnTo>
                    <a:pt x="151885" y="1678636"/>
                  </a:lnTo>
                  <a:lnTo>
                    <a:pt x="192209" y="1695677"/>
                  </a:lnTo>
                  <a:lnTo>
                    <a:pt x="235453" y="1706326"/>
                  </a:lnTo>
                  <a:lnTo>
                    <a:pt x="281039" y="1710004"/>
                  </a:lnTo>
                  <a:lnTo>
                    <a:pt x="1428963" y="1710004"/>
                  </a:lnTo>
                  <a:lnTo>
                    <a:pt x="1474547" y="1706326"/>
                  </a:lnTo>
                  <a:lnTo>
                    <a:pt x="1517790" y="1695677"/>
                  </a:lnTo>
                  <a:lnTo>
                    <a:pt x="1558113" y="1678636"/>
                  </a:lnTo>
                  <a:lnTo>
                    <a:pt x="1594938" y="1655781"/>
                  </a:lnTo>
                  <a:lnTo>
                    <a:pt x="1627685" y="1627692"/>
                  </a:lnTo>
                  <a:lnTo>
                    <a:pt x="1655775" y="1594946"/>
                  </a:lnTo>
                  <a:lnTo>
                    <a:pt x="1678631" y="1558121"/>
                  </a:lnTo>
                  <a:lnTo>
                    <a:pt x="1695673" y="1517798"/>
                  </a:lnTo>
                  <a:lnTo>
                    <a:pt x="1706323" y="1474553"/>
                  </a:lnTo>
                  <a:lnTo>
                    <a:pt x="1710001" y="1428965"/>
                  </a:lnTo>
                  <a:lnTo>
                    <a:pt x="1710001" y="281038"/>
                  </a:lnTo>
                  <a:lnTo>
                    <a:pt x="1706323" y="235453"/>
                  </a:lnTo>
                  <a:lnTo>
                    <a:pt x="1695673" y="192210"/>
                  </a:lnTo>
                  <a:lnTo>
                    <a:pt x="1678631" y="151887"/>
                  </a:lnTo>
                  <a:lnTo>
                    <a:pt x="1655775" y="115063"/>
                  </a:lnTo>
                  <a:lnTo>
                    <a:pt x="1627685" y="82316"/>
                  </a:lnTo>
                  <a:lnTo>
                    <a:pt x="1594938" y="54225"/>
                  </a:lnTo>
                  <a:lnTo>
                    <a:pt x="1558113" y="31370"/>
                  </a:lnTo>
                  <a:lnTo>
                    <a:pt x="1517790" y="14328"/>
                  </a:lnTo>
                  <a:lnTo>
                    <a:pt x="1474547" y="3678"/>
                  </a:lnTo>
                  <a:lnTo>
                    <a:pt x="1428963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5507" y="3390811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24" y="0"/>
                  </a:moveTo>
                  <a:lnTo>
                    <a:pt x="175488" y="0"/>
                  </a:lnTo>
                  <a:lnTo>
                    <a:pt x="128836" y="6268"/>
                  </a:lnTo>
                  <a:lnTo>
                    <a:pt x="86915" y="23957"/>
                  </a:lnTo>
                  <a:lnTo>
                    <a:pt x="51399" y="51396"/>
                  </a:lnTo>
                  <a:lnTo>
                    <a:pt x="23959" y="86913"/>
                  </a:lnTo>
                  <a:lnTo>
                    <a:pt x="6268" y="128834"/>
                  </a:lnTo>
                  <a:lnTo>
                    <a:pt x="0" y="175488"/>
                  </a:lnTo>
                  <a:lnTo>
                    <a:pt x="0" y="411302"/>
                  </a:lnTo>
                  <a:lnTo>
                    <a:pt x="6268" y="457956"/>
                  </a:lnTo>
                  <a:lnTo>
                    <a:pt x="23959" y="499877"/>
                  </a:lnTo>
                  <a:lnTo>
                    <a:pt x="51399" y="535393"/>
                  </a:lnTo>
                  <a:lnTo>
                    <a:pt x="86915" y="562832"/>
                  </a:lnTo>
                  <a:lnTo>
                    <a:pt x="128836" y="580522"/>
                  </a:lnTo>
                  <a:lnTo>
                    <a:pt x="175488" y="586790"/>
                  </a:lnTo>
                  <a:lnTo>
                    <a:pt x="1281424" y="586790"/>
                  </a:lnTo>
                  <a:lnTo>
                    <a:pt x="1328079" y="580522"/>
                  </a:lnTo>
                  <a:lnTo>
                    <a:pt x="1370000" y="562832"/>
                  </a:lnTo>
                  <a:lnTo>
                    <a:pt x="1405516" y="535393"/>
                  </a:lnTo>
                  <a:lnTo>
                    <a:pt x="1432955" y="499877"/>
                  </a:lnTo>
                  <a:lnTo>
                    <a:pt x="1450645" y="457956"/>
                  </a:lnTo>
                  <a:lnTo>
                    <a:pt x="1456913" y="411302"/>
                  </a:lnTo>
                  <a:lnTo>
                    <a:pt x="1456913" y="175488"/>
                  </a:lnTo>
                  <a:lnTo>
                    <a:pt x="1450645" y="128834"/>
                  </a:lnTo>
                  <a:lnTo>
                    <a:pt x="1432955" y="86913"/>
                  </a:lnTo>
                  <a:lnTo>
                    <a:pt x="1405516" y="51396"/>
                  </a:lnTo>
                  <a:lnTo>
                    <a:pt x="1370000" y="23957"/>
                  </a:lnTo>
                  <a:lnTo>
                    <a:pt x="1328079" y="6268"/>
                  </a:lnTo>
                  <a:lnTo>
                    <a:pt x="1281424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2723839" y="3233113"/>
            <a:ext cx="1710055" cy="1710055"/>
            <a:chOff x="2485199" y="3265919"/>
            <a:chExt cx="1710055" cy="1710055"/>
          </a:xfrm>
        </p:grpSpPr>
        <p:sp>
          <p:nvSpPr>
            <p:cNvPr id="24" name="object 24"/>
            <p:cNvSpPr/>
            <p:nvPr/>
          </p:nvSpPr>
          <p:spPr>
            <a:xfrm>
              <a:off x="2485199" y="3265919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4">
                  <a:moveTo>
                    <a:pt x="1428965" y="0"/>
                  </a:moveTo>
                  <a:lnTo>
                    <a:pt x="281038" y="0"/>
                  </a:lnTo>
                  <a:lnTo>
                    <a:pt x="235453" y="3678"/>
                  </a:lnTo>
                  <a:lnTo>
                    <a:pt x="192210" y="14328"/>
                  </a:lnTo>
                  <a:lnTo>
                    <a:pt x="151887" y="31370"/>
                  </a:lnTo>
                  <a:lnTo>
                    <a:pt x="115063" y="54225"/>
                  </a:lnTo>
                  <a:lnTo>
                    <a:pt x="82316" y="82316"/>
                  </a:lnTo>
                  <a:lnTo>
                    <a:pt x="54225" y="115063"/>
                  </a:lnTo>
                  <a:lnTo>
                    <a:pt x="31370" y="151887"/>
                  </a:lnTo>
                  <a:lnTo>
                    <a:pt x="14328" y="192210"/>
                  </a:lnTo>
                  <a:lnTo>
                    <a:pt x="3678" y="235453"/>
                  </a:lnTo>
                  <a:lnTo>
                    <a:pt x="0" y="281038"/>
                  </a:lnTo>
                  <a:lnTo>
                    <a:pt x="0" y="1428965"/>
                  </a:lnTo>
                  <a:lnTo>
                    <a:pt x="3678" y="1474553"/>
                  </a:lnTo>
                  <a:lnTo>
                    <a:pt x="14328" y="1517798"/>
                  </a:lnTo>
                  <a:lnTo>
                    <a:pt x="31370" y="1558121"/>
                  </a:lnTo>
                  <a:lnTo>
                    <a:pt x="54225" y="1594946"/>
                  </a:lnTo>
                  <a:lnTo>
                    <a:pt x="82316" y="1627692"/>
                  </a:lnTo>
                  <a:lnTo>
                    <a:pt x="115063" y="1655781"/>
                  </a:lnTo>
                  <a:lnTo>
                    <a:pt x="151887" y="1678636"/>
                  </a:lnTo>
                  <a:lnTo>
                    <a:pt x="192210" y="1695677"/>
                  </a:lnTo>
                  <a:lnTo>
                    <a:pt x="235453" y="1706326"/>
                  </a:lnTo>
                  <a:lnTo>
                    <a:pt x="281038" y="1710004"/>
                  </a:lnTo>
                  <a:lnTo>
                    <a:pt x="1428965" y="1710004"/>
                  </a:lnTo>
                  <a:lnTo>
                    <a:pt x="1474550" y="1706326"/>
                  </a:lnTo>
                  <a:lnTo>
                    <a:pt x="1517793" y="1695677"/>
                  </a:lnTo>
                  <a:lnTo>
                    <a:pt x="1558116" y="1678636"/>
                  </a:lnTo>
                  <a:lnTo>
                    <a:pt x="1594940" y="1655781"/>
                  </a:lnTo>
                  <a:lnTo>
                    <a:pt x="1627687" y="1627692"/>
                  </a:lnTo>
                  <a:lnTo>
                    <a:pt x="1655778" y="1594946"/>
                  </a:lnTo>
                  <a:lnTo>
                    <a:pt x="1678633" y="1558121"/>
                  </a:lnTo>
                  <a:lnTo>
                    <a:pt x="1695676" y="1517798"/>
                  </a:lnTo>
                  <a:lnTo>
                    <a:pt x="1706325" y="1474553"/>
                  </a:lnTo>
                  <a:lnTo>
                    <a:pt x="1710004" y="1428965"/>
                  </a:lnTo>
                  <a:lnTo>
                    <a:pt x="1710004" y="281038"/>
                  </a:lnTo>
                  <a:lnTo>
                    <a:pt x="1706325" y="235453"/>
                  </a:lnTo>
                  <a:lnTo>
                    <a:pt x="1695676" y="192210"/>
                  </a:lnTo>
                  <a:lnTo>
                    <a:pt x="1678633" y="151887"/>
                  </a:lnTo>
                  <a:lnTo>
                    <a:pt x="1655778" y="115063"/>
                  </a:lnTo>
                  <a:lnTo>
                    <a:pt x="1627687" y="82316"/>
                  </a:lnTo>
                  <a:lnTo>
                    <a:pt x="1594940" y="54225"/>
                  </a:lnTo>
                  <a:lnTo>
                    <a:pt x="1558116" y="31370"/>
                  </a:lnTo>
                  <a:lnTo>
                    <a:pt x="1517793" y="14328"/>
                  </a:lnTo>
                  <a:lnTo>
                    <a:pt x="1474550" y="3678"/>
                  </a:lnTo>
                  <a:lnTo>
                    <a:pt x="142896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603690" y="3390811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30" y="0"/>
                  </a:moveTo>
                  <a:lnTo>
                    <a:pt x="175488" y="0"/>
                  </a:lnTo>
                  <a:lnTo>
                    <a:pt x="128838" y="6268"/>
                  </a:lnTo>
                  <a:lnTo>
                    <a:pt x="86918" y="23957"/>
                  </a:lnTo>
                  <a:lnTo>
                    <a:pt x="51401" y="51396"/>
                  </a:lnTo>
                  <a:lnTo>
                    <a:pt x="23960" y="86913"/>
                  </a:lnTo>
                  <a:lnTo>
                    <a:pt x="6269" y="128834"/>
                  </a:lnTo>
                  <a:lnTo>
                    <a:pt x="0" y="175488"/>
                  </a:lnTo>
                  <a:lnTo>
                    <a:pt x="0" y="411302"/>
                  </a:lnTo>
                  <a:lnTo>
                    <a:pt x="6269" y="457956"/>
                  </a:lnTo>
                  <a:lnTo>
                    <a:pt x="23960" y="499877"/>
                  </a:lnTo>
                  <a:lnTo>
                    <a:pt x="51401" y="535393"/>
                  </a:lnTo>
                  <a:lnTo>
                    <a:pt x="86918" y="562832"/>
                  </a:lnTo>
                  <a:lnTo>
                    <a:pt x="128838" y="580522"/>
                  </a:lnTo>
                  <a:lnTo>
                    <a:pt x="175488" y="586790"/>
                  </a:lnTo>
                  <a:lnTo>
                    <a:pt x="1281430" y="586790"/>
                  </a:lnTo>
                  <a:lnTo>
                    <a:pt x="1328084" y="580522"/>
                  </a:lnTo>
                  <a:lnTo>
                    <a:pt x="1370005" y="562832"/>
                  </a:lnTo>
                  <a:lnTo>
                    <a:pt x="1405521" y="535393"/>
                  </a:lnTo>
                  <a:lnTo>
                    <a:pt x="1432960" y="499877"/>
                  </a:lnTo>
                  <a:lnTo>
                    <a:pt x="1450650" y="457956"/>
                  </a:lnTo>
                  <a:lnTo>
                    <a:pt x="1456918" y="411302"/>
                  </a:lnTo>
                  <a:lnTo>
                    <a:pt x="1456918" y="175488"/>
                  </a:lnTo>
                  <a:lnTo>
                    <a:pt x="1450650" y="128834"/>
                  </a:lnTo>
                  <a:lnTo>
                    <a:pt x="1432960" y="86913"/>
                  </a:lnTo>
                  <a:lnTo>
                    <a:pt x="1405521" y="51396"/>
                  </a:lnTo>
                  <a:lnTo>
                    <a:pt x="1370005" y="23957"/>
                  </a:lnTo>
                  <a:lnTo>
                    <a:pt x="1328084" y="6268"/>
                  </a:lnTo>
                  <a:lnTo>
                    <a:pt x="128143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4998364" y="3261306"/>
            <a:ext cx="1710055" cy="1710055"/>
            <a:chOff x="4343387" y="3265919"/>
            <a:chExt cx="1710055" cy="1710055"/>
          </a:xfrm>
        </p:grpSpPr>
        <p:sp>
          <p:nvSpPr>
            <p:cNvPr id="27" name="object 27"/>
            <p:cNvSpPr/>
            <p:nvPr/>
          </p:nvSpPr>
          <p:spPr>
            <a:xfrm>
              <a:off x="4343387" y="3265919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4">
                  <a:moveTo>
                    <a:pt x="1428965" y="0"/>
                  </a:moveTo>
                  <a:lnTo>
                    <a:pt x="281038" y="0"/>
                  </a:lnTo>
                  <a:lnTo>
                    <a:pt x="235453" y="3678"/>
                  </a:lnTo>
                  <a:lnTo>
                    <a:pt x="192210" y="14328"/>
                  </a:lnTo>
                  <a:lnTo>
                    <a:pt x="151887" y="31370"/>
                  </a:lnTo>
                  <a:lnTo>
                    <a:pt x="115063" y="54225"/>
                  </a:lnTo>
                  <a:lnTo>
                    <a:pt x="82316" y="82316"/>
                  </a:lnTo>
                  <a:lnTo>
                    <a:pt x="54225" y="115063"/>
                  </a:lnTo>
                  <a:lnTo>
                    <a:pt x="31370" y="151887"/>
                  </a:lnTo>
                  <a:lnTo>
                    <a:pt x="14328" y="192210"/>
                  </a:lnTo>
                  <a:lnTo>
                    <a:pt x="3678" y="235453"/>
                  </a:lnTo>
                  <a:lnTo>
                    <a:pt x="0" y="281038"/>
                  </a:lnTo>
                  <a:lnTo>
                    <a:pt x="0" y="1428965"/>
                  </a:lnTo>
                  <a:lnTo>
                    <a:pt x="3678" y="1474553"/>
                  </a:lnTo>
                  <a:lnTo>
                    <a:pt x="14328" y="1517798"/>
                  </a:lnTo>
                  <a:lnTo>
                    <a:pt x="31370" y="1558121"/>
                  </a:lnTo>
                  <a:lnTo>
                    <a:pt x="54225" y="1594946"/>
                  </a:lnTo>
                  <a:lnTo>
                    <a:pt x="82316" y="1627692"/>
                  </a:lnTo>
                  <a:lnTo>
                    <a:pt x="115063" y="1655781"/>
                  </a:lnTo>
                  <a:lnTo>
                    <a:pt x="151887" y="1678636"/>
                  </a:lnTo>
                  <a:lnTo>
                    <a:pt x="192210" y="1695677"/>
                  </a:lnTo>
                  <a:lnTo>
                    <a:pt x="235453" y="1706326"/>
                  </a:lnTo>
                  <a:lnTo>
                    <a:pt x="281038" y="1710004"/>
                  </a:lnTo>
                  <a:lnTo>
                    <a:pt x="1428965" y="1710004"/>
                  </a:lnTo>
                  <a:lnTo>
                    <a:pt x="1474550" y="1706326"/>
                  </a:lnTo>
                  <a:lnTo>
                    <a:pt x="1517793" y="1695677"/>
                  </a:lnTo>
                  <a:lnTo>
                    <a:pt x="1558116" y="1678636"/>
                  </a:lnTo>
                  <a:lnTo>
                    <a:pt x="1594940" y="1655781"/>
                  </a:lnTo>
                  <a:lnTo>
                    <a:pt x="1627687" y="1627692"/>
                  </a:lnTo>
                  <a:lnTo>
                    <a:pt x="1655778" y="1594946"/>
                  </a:lnTo>
                  <a:lnTo>
                    <a:pt x="1678633" y="1558121"/>
                  </a:lnTo>
                  <a:lnTo>
                    <a:pt x="1695676" y="1517798"/>
                  </a:lnTo>
                  <a:lnTo>
                    <a:pt x="1706325" y="1474553"/>
                  </a:lnTo>
                  <a:lnTo>
                    <a:pt x="1710004" y="1428965"/>
                  </a:lnTo>
                  <a:lnTo>
                    <a:pt x="1710004" y="281038"/>
                  </a:lnTo>
                  <a:lnTo>
                    <a:pt x="1706325" y="235453"/>
                  </a:lnTo>
                  <a:lnTo>
                    <a:pt x="1695676" y="192210"/>
                  </a:lnTo>
                  <a:lnTo>
                    <a:pt x="1678633" y="151887"/>
                  </a:lnTo>
                  <a:lnTo>
                    <a:pt x="1655778" y="115063"/>
                  </a:lnTo>
                  <a:lnTo>
                    <a:pt x="1627687" y="82316"/>
                  </a:lnTo>
                  <a:lnTo>
                    <a:pt x="1594940" y="54225"/>
                  </a:lnTo>
                  <a:lnTo>
                    <a:pt x="1558116" y="31370"/>
                  </a:lnTo>
                  <a:lnTo>
                    <a:pt x="1517793" y="14328"/>
                  </a:lnTo>
                  <a:lnTo>
                    <a:pt x="1474550" y="3678"/>
                  </a:lnTo>
                  <a:lnTo>
                    <a:pt x="142896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432185" y="3390811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30" y="0"/>
                  </a:moveTo>
                  <a:lnTo>
                    <a:pt x="175488" y="0"/>
                  </a:lnTo>
                  <a:lnTo>
                    <a:pt x="128838" y="6268"/>
                  </a:lnTo>
                  <a:lnTo>
                    <a:pt x="86918" y="23957"/>
                  </a:lnTo>
                  <a:lnTo>
                    <a:pt x="51401" y="51396"/>
                  </a:lnTo>
                  <a:lnTo>
                    <a:pt x="23960" y="86913"/>
                  </a:lnTo>
                  <a:lnTo>
                    <a:pt x="6269" y="128834"/>
                  </a:lnTo>
                  <a:lnTo>
                    <a:pt x="0" y="175488"/>
                  </a:lnTo>
                  <a:lnTo>
                    <a:pt x="0" y="411302"/>
                  </a:lnTo>
                  <a:lnTo>
                    <a:pt x="6269" y="457956"/>
                  </a:lnTo>
                  <a:lnTo>
                    <a:pt x="23960" y="499877"/>
                  </a:lnTo>
                  <a:lnTo>
                    <a:pt x="51401" y="535393"/>
                  </a:lnTo>
                  <a:lnTo>
                    <a:pt x="86918" y="562832"/>
                  </a:lnTo>
                  <a:lnTo>
                    <a:pt x="128838" y="580522"/>
                  </a:lnTo>
                  <a:lnTo>
                    <a:pt x="175488" y="586790"/>
                  </a:lnTo>
                  <a:lnTo>
                    <a:pt x="1281430" y="586790"/>
                  </a:lnTo>
                  <a:lnTo>
                    <a:pt x="1328084" y="580522"/>
                  </a:lnTo>
                  <a:lnTo>
                    <a:pt x="1370005" y="562832"/>
                  </a:lnTo>
                  <a:lnTo>
                    <a:pt x="1405521" y="535393"/>
                  </a:lnTo>
                  <a:lnTo>
                    <a:pt x="1432960" y="499877"/>
                  </a:lnTo>
                  <a:lnTo>
                    <a:pt x="1450650" y="457956"/>
                  </a:lnTo>
                  <a:lnTo>
                    <a:pt x="1456918" y="411302"/>
                  </a:lnTo>
                  <a:lnTo>
                    <a:pt x="1456918" y="175488"/>
                  </a:lnTo>
                  <a:lnTo>
                    <a:pt x="1450650" y="128834"/>
                  </a:lnTo>
                  <a:lnTo>
                    <a:pt x="1432960" y="86913"/>
                  </a:lnTo>
                  <a:lnTo>
                    <a:pt x="1405521" y="51396"/>
                  </a:lnTo>
                  <a:lnTo>
                    <a:pt x="1370005" y="23957"/>
                  </a:lnTo>
                  <a:lnTo>
                    <a:pt x="1328084" y="6268"/>
                  </a:lnTo>
                  <a:lnTo>
                    <a:pt x="128143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7257434" y="3261307"/>
            <a:ext cx="1710055" cy="1710055"/>
            <a:chOff x="6201574" y="3265919"/>
            <a:chExt cx="1710055" cy="1710055"/>
          </a:xfrm>
        </p:grpSpPr>
        <p:sp>
          <p:nvSpPr>
            <p:cNvPr id="30" name="object 30"/>
            <p:cNvSpPr/>
            <p:nvPr/>
          </p:nvSpPr>
          <p:spPr>
            <a:xfrm>
              <a:off x="6201574" y="3265919"/>
              <a:ext cx="1710055" cy="1710055"/>
            </a:xfrm>
            <a:custGeom>
              <a:avLst/>
              <a:gdLst/>
              <a:ahLst/>
              <a:cxnLst/>
              <a:rect l="l" t="t" r="r" b="b"/>
              <a:pathLst>
                <a:path w="1710054" h="1710054">
                  <a:moveTo>
                    <a:pt x="1428965" y="0"/>
                  </a:moveTo>
                  <a:lnTo>
                    <a:pt x="281038" y="0"/>
                  </a:lnTo>
                  <a:lnTo>
                    <a:pt x="235453" y="3678"/>
                  </a:lnTo>
                  <a:lnTo>
                    <a:pt x="192210" y="14328"/>
                  </a:lnTo>
                  <a:lnTo>
                    <a:pt x="151887" y="31370"/>
                  </a:lnTo>
                  <a:lnTo>
                    <a:pt x="115063" y="54225"/>
                  </a:lnTo>
                  <a:lnTo>
                    <a:pt x="82316" y="82316"/>
                  </a:lnTo>
                  <a:lnTo>
                    <a:pt x="54225" y="115063"/>
                  </a:lnTo>
                  <a:lnTo>
                    <a:pt x="31370" y="151887"/>
                  </a:lnTo>
                  <a:lnTo>
                    <a:pt x="14328" y="192210"/>
                  </a:lnTo>
                  <a:lnTo>
                    <a:pt x="3678" y="235453"/>
                  </a:lnTo>
                  <a:lnTo>
                    <a:pt x="0" y="281038"/>
                  </a:lnTo>
                  <a:lnTo>
                    <a:pt x="0" y="1428965"/>
                  </a:lnTo>
                  <a:lnTo>
                    <a:pt x="3678" y="1474553"/>
                  </a:lnTo>
                  <a:lnTo>
                    <a:pt x="14328" y="1517798"/>
                  </a:lnTo>
                  <a:lnTo>
                    <a:pt x="31370" y="1558121"/>
                  </a:lnTo>
                  <a:lnTo>
                    <a:pt x="54225" y="1594946"/>
                  </a:lnTo>
                  <a:lnTo>
                    <a:pt x="82316" y="1627692"/>
                  </a:lnTo>
                  <a:lnTo>
                    <a:pt x="115063" y="1655781"/>
                  </a:lnTo>
                  <a:lnTo>
                    <a:pt x="151887" y="1678636"/>
                  </a:lnTo>
                  <a:lnTo>
                    <a:pt x="192210" y="1695677"/>
                  </a:lnTo>
                  <a:lnTo>
                    <a:pt x="235453" y="1706326"/>
                  </a:lnTo>
                  <a:lnTo>
                    <a:pt x="281038" y="1710004"/>
                  </a:lnTo>
                  <a:lnTo>
                    <a:pt x="1428965" y="1710004"/>
                  </a:lnTo>
                  <a:lnTo>
                    <a:pt x="1474550" y="1706326"/>
                  </a:lnTo>
                  <a:lnTo>
                    <a:pt x="1517793" y="1695677"/>
                  </a:lnTo>
                  <a:lnTo>
                    <a:pt x="1558116" y="1678636"/>
                  </a:lnTo>
                  <a:lnTo>
                    <a:pt x="1594940" y="1655781"/>
                  </a:lnTo>
                  <a:lnTo>
                    <a:pt x="1627687" y="1627692"/>
                  </a:lnTo>
                  <a:lnTo>
                    <a:pt x="1655778" y="1594946"/>
                  </a:lnTo>
                  <a:lnTo>
                    <a:pt x="1678633" y="1558121"/>
                  </a:lnTo>
                  <a:lnTo>
                    <a:pt x="1695676" y="1517798"/>
                  </a:lnTo>
                  <a:lnTo>
                    <a:pt x="1706325" y="1474553"/>
                  </a:lnTo>
                  <a:lnTo>
                    <a:pt x="1710004" y="1428965"/>
                  </a:lnTo>
                  <a:lnTo>
                    <a:pt x="1710004" y="281038"/>
                  </a:lnTo>
                  <a:lnTo>
                    <a:pt x="1706325" y="235453"/>
                  </a:lnTo>
                  <a:lnTo>
                    <a:pt x="1695676" y="192210"/>
                  </a:lnTo>
                  <a:lnTo>
                    <a:pt x="1678633" y="151887"/>
                  </a:lnTo>
                  <a:lnTo>
                    <a:pt x="1655778" y="115063"/>
                  </a:lnTo>
                  <a:lnTo>
                    <a:pt x="1627687" y="82316"/>
                  </a:lnTo>
                  <a:lnTo>
                    <a:pt x="1594940" y="54225"/>
                  </a:lnTo>
                  <a:lnTo>
                    <a:pt x="1558116" y="31370"/>
                  </a:lnTo>
                  <a:lnTo>
                    <a:pt x="1517793" y="14328"/>
                  </a:lnTo>
                  <a:lnTo>
                    <a:pt x="1474550" y="3678"/>
                  </a:lnTo>
                  <a:lnTo>
                    <a:pt x="142896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324561" y="3390811"/>
              <a:ext cx="1457325" cy="587375"/>
            </a:xfrm>
            <a:custGeom>
              <a:avLst/>
              <a:gdLst/>
              <a:ahLst/>
              <a:cxnLst/>
              <a:rect l="l" t="t" r="r" b="b"/>
              <a:pathLst>
                <a:path w="1457325" h="587375">
                  <a:moveTo>
                    <a:pt x="1281430" y="0"/>
                  </a:moveTo>
                  <a:lnTo>
                    <a:pt x="175488" y="0"/>
                  </a:lnTo>
                  <a:lnTo>
                    <a:pt x="128834" y="6268"/>
                  </a:lnTo>
                  <a:lnTo>
                    <a:pt x="86913" y="23957"/>
                  </a:lnTo>
                  <a:lnTo>
                    <a:pt x="51396" y="51396"/>
                  </a:lnTo>
                  <a:lnTo>
                    <a:pt x="23957" y="86913"/>
                  </a:lnTo>
                  <a:lnTo>
                    <a:pt x="6268" y="128834"/>
                  </a:lnTo>
                  <a:lnTo>
                    <a:pt x="0" y="175488"/>
                  </a:lnTo>
                  <a:lnTo>
                    <a:pt x="0" y="411302"/>
                  </a:lnTo>
                  <a:lnTo>
                    <a:pt x="6268" y="457956"/>
                  </a:lnTo>
                  <a:lnTo>
                    <a:pt x="23957" y="499877"/>
                  </a:lnTo>
                  <a:lnTo>
                    <a:pt x="51396" y="535393"/>
                  </a:lnTo>
                  <a:lnTo>
                    <a:pt x="86913" y="562832"/>
                  </a:lnTo>
                  <a:lnTo>
                    <a:pt x="128834" y="580522"/>
                  </a:lnTo>
                  <a:lnTo>
                    <a:pt x="175488" y="586790"/>
                  </a:lnTo>
                  <a:lnTo>
                    <a:pt x="1281430" y="586790"/>
                  </a:lnTo>
                  <a:lnTo>
                    <a:pt x="1328079" y="580522"/>
                  </a:lnTo>
                  <a:lnTo>
                    <a:pt x="1369999" y="562832"/>
                  </a:lnTo>
                  <a:lnTo>
                    <a:pt x="1405516" y="535393"/>
                  </a:lnTo>
                  <a:lnTo>
                    <a:pt x="1432957" y="499877"/>
                  </a:lnTo>
                  <a:lnTo>
                    <a:pt x="1450649" y="457956"/>
                  </a:lnTo>
                  <a:lnTo>
                    <a:pt x="1456918" y="411302"/>
                  </a:lnTo>
                  <a:lnTo>
                    <a:pt x="1456918" y="175488"/>
                  </a:lnTo>
                  <a:lnTo>
                    <a:pt x="1450649" y="128834"/>
                  </a:lnTo>
                  <a:lnTo>
                    <a:pt x="1432957" y="86913"/>
                  </a:lnTo>
                  <a:lnTo>
                    <a:pt x="1405516" y="51396"/>
                  </a:lnTo>
                  <a:lnTo>
                    <a:pt x="1369999" y="23957"/>
                  </a:lnTo>
                  <a:lnTo>
                    <a:pt x="1328079" y="6268"/>
                  </a:lnTo>
                  <a:lnTo>
                    <a:pt x="128143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1170753" y="2861344"/>
            <a:ext cx="60579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10" dirty="0">
                <a:solidFill>
                  <a:srgbClr val="FFFFFF"/>
                </a:solidFill>
                <a:latin typeface="Arial"/>
                <a:cs typeface="Arial"/>
              </a:rPr>
              <a:t>ссылка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 на </a:t>
            </a:r>
            <a:r>
              <a:rPr sz="600" b="1" spc="-20" dirty="0">
                <a:solidFill>
                  <a:srgbClr val="FFFFFF"/>
                </a:solidFill>
                <a:latin typeface="Arial"/>
                <a:cs typeface="Arial"/>
              </a:rPr>
              <a:t>сайт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6749808" y="2849371"/>
            <a:ext cx="605790" cy="1168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10" dirty="0">
                <a:solidFill>
                  <a:srgbClr val="FFFFFF"/>
                </a:solidFill>
                <a:latin typeface="Arial"/>
                <a:cs typeface="Arial"/>
              </a:rPr>
              <a:t>ссылка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 на </a:t>
            </a:r>
            <a:r>
              <a:rPr sz="600" b="1" spc="-20" dirty="0">
                <a:solidFill>
                  <a:srgbClr val="FFFFFF"/>
                </a:solidFill>
                <a:latin typeface="Arial"/>
                <a:cs typeface="Arial"/>
              </a:rPr>
              <a:t>сайт</a:t>
            </a:r>
            <a:endParaRPr sz="600">
              <a:latin typeface="Arial"/>
              <a:cs typeface="Arial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053106" y="4682502"/>
            <a:ext cx="842010" cy="180340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5" y="0"/>
                </a:moveTo>
                <a:lnTo>
                  <a:pt x="89999" y="0"/>
                </a:lnTo>
                <a:lnTo>
                  <a:pt x="54967" y="7073"/>
                </a:lnTo>
                <a:lnTo>
                  <a:pt x="26360" y="26362"/>
                </a:lnTo>
                <a:lnTo>
                  <a:pt x="7072" y="54971"/>
                </a:lnTo>
                <a:lnTo>
                  <a:pt x="0" y="90004"/>
                </a:lnTo>
                <a:lnTo>
                  <a:pt x="7072" y="125036"/>
                </a:lnTo>
                <a:lnTo>
                  <a:pt x="26360" y="153641"/>
                </a:lnTo>
                <a:lnTo>
                  <a:pt x="54967" y="172925"/>
                </a:lnTo>
                <a:lnTo>
                  <a:pt x="89999" y="179997"/>
                </a:lnTo>
                <a:lnTo>
                  <a:pt x="751715" y="179997"/>
                </a:lnTo>
                <a:lnTo>
                  <a:pt x="786749" y="172925"/>
                </a:lnTo>
                <a:lnTo>
                  <a:pt x="815358" y="153641"/>
                </a:lnTo>
                <a:lnTo>
                  <a:pt x="834647" y="125036"/>
                </a:lnTo>
                <a:lnTo>
                  <a:pt x="841720" y="90004"/>
                </a:lnTo>
                <a:lnTo>
                  <a:pt x="834647" y="54971"/>
                </a:lnTo>
                <a:lnTo>
                  <a:pt x="815358" y="26362"/>
                </a:lnTo>
                <a:lnTo>
                  <a:pt x="786749" y="7073"/>
                </a:lnTo>
                <a:lnTo>
                  <a:pt x="75171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r>
              <a:rPr lang="en-US" sz="800" dirty="0">
                <a:solidFill>
                  <a:srgbClr val="FFFF00"/>
                </a:solidFill>
              </a:rPr>
              <a:t>https://krpo.ru/</a:t>
            </a:r>
            <a:endParaRPr sz="800" dirty="0">
              <a:solidFill>
                <a:srgbClr val="FFFF00"/>
              </a:solidFill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590990" y="4062476"/>
            <a:ext cx="1327150" cy="10772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700"/>
              </a:lnSpc>
              <a:spcBef>
                <a:spcPts val="140"/>
              </a:spcBef>
            </a:pPr>
            <a:endParaRPr sz="600" dirty="0">
              <a:latin typeface="Arial"/>
              <a:cs typeface="Arial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2911297" y="4682502"/>
            <a:ext cx="1149718" cy="149084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3" y="0"/>
                </a:moveTo>
                <a:lnTo>
                  <a:pt x="89992" y="0"/>
                </a:lnTo>
                <a:lnTo>
                  <a:pt x="54965" y="7073"/>
                </a:lnTo>
                <a:lnTo>
                  <a:pt x="26360" y="26362"/>
                </a:lnTo>
                <a:lnTo>
                  <a:pt x="7072" y="54971"/>
                </a:lnTo>
                <a:lnTo>
                  <a:pt x="0" y="90004"/>
                </a:lnTo>
                <a:lnTo>
                  <a:pt x="7072" y="125036"/>
                </a:lnTo>
                <a:lnTo>
                  <a:pt x="26360" y="153641"/>
                </a:lnTo>
                <a:lnTo>
                  <a:pt x="54965" y="172925"/>
                </a:lnTo>
                <a:lnTo>
                  <a:pt x="89992" y="179997"/>
                </a:lnTo>
                <a:lnTo>
                  <a:pt x="751713" y="179997"/>
                </a:lnTo>
                <a:lnTo>
                  <a:pt x="786746" y="172925"/>
                </a:lnTo>
                <a:lnTo>
                  <a:pt x="815355" y="153641"/>
                </a:lnTo>
                <a:lnTo>
                  <a:pt x="834644" y="125036"/>
                </a:lnTo>
                <a:lnTo>
                  <a:pt x="841717" y="90004"/>
                </a:lnTo>
                <a:lnTo>
                  <a:pt x="834644" y="54971"/>
                </a:lnTo>
                <a:lnTo>
                  <a:pt x="815355" y="26362"/>
                </a:lnTo>
                <a:lnTo>
                  <a:pt x="786746" y="7073"/>
                </a:lnTo>
                <a:lnTo>
                  <a:pt x="75171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r>
              <a:rPr lang="en-US" sz="800" dirty="0">
                <a:solidFill>
                  <a:srgbClr val="FFFF00"/>
                </a:solidFill>
              </a:rPr>
              <a:t>https://garantfond58.ru/</a:t>
            </a:r>
            <a:endParaRPr sz="800" dirty="0">
              <a:solidFill>
                <a:srgbClr val="FFFF00"/>
              </a:solidFill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5041751" y="4697276"/>
            <a:ext cx="1548145" cy="149085"/>
          </a:xfrm>
          <a:custGeom>
            <a:avLst/>
            <a:gdLst/>
            <a:ahLst/>
            <a:cxnLst/>
            <a:rect l="l" t="t" r="r" b="b"/>
            <a:pathLst>
              <a:path w="842010" h="180339">
                <a:moveTo>
                  <a:pt x="751713" y="0"/>
                </a:moveTo>
                <a:lnTo>
                  <a:pt x="89992" y="0"/>
                </a:lnTo>
                <a:lnTo>
                  <a:pt x="54960" y="7073"/>
                </a:lnTo>
                <a:lnTo>
                  <a:pt x="26355" y="26362"/>
                </a:lnTo>
                <a:lnTo>
                  <a:pt x="7071" y="54971"/>
                </a:lnTo>
                <a:lnTo>
                  <a:pt x="0" y="90004"/>
                </a:lnTo>
                <a:lnTo>
                  <a:pt x="7071" y="125036"/>
                </a:lnTo>
                <a:lnTo>
                  <a:pt x="26355" y="153641"/>
                </a:lnTo>
                <a:lnTo>
                  <a:pt x="54960" y="172925"/>
                </a:lnTo>
                <a:lnTo>
                  <a:pt x="89992" y="179997"/>
                </a:lnTo>
                <a:lnTo>
                  <a:pt x="751713" y="179997"/>
                </a:lnTo>
                <a:lnTo>
                  <a:pt x="786746" y="172925"/>
                </a:lnTo>
                <a:lnTo>
                  <a:pt x="815355" y="153641"/>
                </a:lnTo>
                <a:lnTo>
                  <a:pt x="834644" y="125036"/>
                </a:lnTo>
                <a:lnTo>
                  <a:pt x="841717" y="90004"/>
                </a:lnTo>
                <a:lnTo>
                  <a:pt x="834644" y="54971"/>
                </a:lnTo>
                <a:lnTo>
                  <a:pt x="815355" y="26362"/>
                </a:lnTo>
                <a:lnTo>
                  <a:pt x="786746" y="7073"/>
                </a:lnTo>
                <a:lnTo>
                  <a:pt x="75171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r>
              <a:rPr lang="en-US" sz="600" dirty="0">
                <a:solidFill>
                  <a:srgbClr val="FFFF00"/>
                </a:solidFill>
              </a:rPr>
              <a:t>https://xn--58-dlcifjgd2auddfdp1amf0qe.xn--p1ai/</a:t>
            </a:r>
            <a:endParaRPr sz="600" dirty="0">
              <a:solidFill>
                <a:srgbClr val="FFFF00"/>
              </a:solidFill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311862" y="4062476"/>
            <a:ext cx="1181100" cy="107722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 marR="5080">
              <a:lnSpc>
                <a:spcPts val="700"/>
              </a:lnSpc>
              <a:spcBef>
                <a:spcPts val="140"/>
              </a:spcBef>
            </a:pPr>
            <a:r>
              <a:rPr sz="600" b="1" spc="-10" dirty="0">
                <a:latin typeface="Arial"/>
                <a:cs typeface="Arial"/>
              </a:rPr>
              <a:t>»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7492962" y="4712653"/>
            <a:ext cx="842010" cy="149084"/>
          </a:xfrm>
          <a:custGeom>
            <a:avLst/>
            <a:gdLst/>
            <a:ahLst/>
            <a:cxnLst/>
            <a:rect l="l" t="t" r="r" b="b"/>
            <a:pathLst>
              <a:path w="842009" h="180339">
                <a:moveTo>
                  <a:pt x="751725" y="0"/>
                </a:moveTo>
                <a:lnTo>
                  <a:pt x="90004" y="0"/>
                </a:lnTo>
                <a:lnTo>
                  <a:pt x="54971" y="7073"/>
                </a:lnTo>
                <a:lnTo>
                  <a:pt x="26362" y="26362"/>
                </a:lnTo>
                <a:lnTo>
                  <a:pt x="7073" y="54971"/>
                </a:lnTo>
                <a:lnTo>
                  <a:pt x="0" y="90004"/>
                </a:lnTo>
                <a:lnTo>
                  <a:pt x="7073" y="125036"/>
                </a:lnTo>
                <a:lnTo>
                  <a:pt x="26362" y="153641"/>
                </a:lnTo>
                <a:lnTo>
                  <a:pt x="54971" y="172925"/>
                </a:lnTo>
                <a:lnTo>
                  <a:pt x="90004" y="179997"/>
                </a:lnTo>
                <a:lnTo>
                  <a:pt x="751725" y="179997"/>
                </a:lnTo>
                <a:lnTo>
                  <a:pt x="786752" y="172925"/>
                </a:lnTo>
                <a:lnTo>
                  <a:pt x="815357" y="153641"/>
                </a:lnTo>
                <a:lnTo>
                  <a:pt x="834644" y="125036"/>
                </a:lnTo>
                <a:lnTo>
                  <a:pt x="841717" y="90004"/>
                </a:lnTo>
                <a:lnTo>
                  <a:pt x="834644" y="54971"/>
                </a:lnTo>
                <a:lnTo>
                  <a:pt x="815357" y="26362"/>
                </a:lnTo>
                <a:lnTo>
                  <a:pt x="786752" y="7073"/>
                </a:lnTo>
                <a:lnTo>
                  <a:pt x="75172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r>
              <a:rPr lang="en-US" sz="8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https://ckr58.ru/</a:t>
            </a:r>
            <a:endParaRPr sz="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>
                <a:solidFill>
                  <a:prstClr val="black"/>
                </a:solidFill>
              </a:rPr>
              <a:t>Камешкирский район Пензенская область </a:t>
            </a:r>
            <a:r>
              <a:rPr spc="-10" dirty="0"/>
              <a:t>)</a:t>
            </a:r>
          </a:p>
        </p:txBody>
      </p:sp>
      <p:sp>
        <p:nvSpPr>
          <p:cNvPr id="76" name="object 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14</a:t>
            </a:fld>
            <a:endParaRPr spc="-25" dirty="0"/>
          </a:p>
        </p:txBody>
      </p:sp>
      <p:pic>
        <p:nvPicPr>
          <p:cNvPr id="77" name="Рисунок 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835" y="1845236"/>
            <a:ext cx="2495909" cy="695455"/>
          </a:xfrm>
          <a:prstGeom prst="rect">
            <a:avLst/>
          </a:prstGeom>
        </p:spPr>
      </p:pic>
      <p:pic>
        <p:nvPicPr>
          <p:cNvPr id="78" name="Рисунок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4726" y="1898979"/>
            <a:ext cx="1947075" cy="561164"/>
          </a:xfrm>
          <a:prstGeom prst="rect">
            <a:avLst/>
          </a:prstGeom>
        </p:spPr>
      </p:pic>
      <p:pic>
        <p:nvPicPr>
          <p:cNvPr id="79" name="Рисунок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7207" y="1732619"/>
            <a:ext cx="2413631" cy="730441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162" y="3346467"/>
            <a:ext cx="1605670" cy="598773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7084" y="3397657"/>
            <a:ext cx="1485142" cy="572466"/>
          </a:xfrm>
          <a:prstGeom prst="rect">
            <a:avLst/>
          </a:prstGeom>
        </p:spPr>
      </p:pic>
      <p:pic>
        <p:nvPicPr>
          <p:cNvPr id="86" name="Рисунок 8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4885" y="3478515"/>
            <a:ext cx="1498142" cy="413781"/>
          </a:xfrm>
          <a:prstGeom prst="rect">
            <a:avLst/>
          </a:prstGeom>
        </p:spPr>
      </p:pic>
      <p:pic>
        <p:nvPicPr>
          <p:cNvPr id="87" name="Рисунок 8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5498" y="3294876"/>
            <a:ext cx="695004" cy="268247"/>
          </a:xfrm>
          <a:prstGeom prst="rect">
            <a:avLst/>
          </a:prstGeom>
        </p:spPr>
      </p:pic>
      <p:pic>
        <p:nvPicPr>
          <p:cNvPr id="88" name="Рисунок 8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40088" y="3461833"/>
            <a:ext cx="1234081" cy="451493"/>
          </a:xfrm>
          <a:prstGeom prst="rect">
            <a:avLst/>
          </a:prstGeom>
        </p:spPr>
      </p:pic>
      <p:pic>
        <p:nvPicPr>
          <p:cNvPr id="89" name="Рисунок 8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11594" y="3340600"/>
            <a:ext cx="682811" cy="17679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pc="-30" dirty="0"/>
              <a:t>МИНИСТЕРСТВА,</a:t>
            </a:r>
            <a:r>
              <a:rPr spc="-100" dirty="0"/>
              <a:t> </a:t>
            </a:r>
            <a:r>
              <a:rPr spc="-10" dirty="0"/>
              <a:t>ОКАЗЫВАЮЩИЕ</a:t>
            </a:r>
            <a:r>
              <a:rPr spc="-95" dirty="0"/>
              <a:t> </a:t>
            </a:r>
            <a:r>
              <a:rPr spc="-10" dirty="0"/>
              <a:t>ПОДДЕРЖКУ </a:t>
            </a:r>
            <a:r>
              <a:rPr spc="-25" dirty="0"/>
              <a:t>ПРЕДПРИНИМАТЕЛЯМ</a:t>
            </a:r>
            <a:r>
              <a:rPr spc="-20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spc="-10" dirty="0"/>
              <a:t>ИНВЕСТОРАМ</a:t>
            </a:r>
          </a:p>
        </p:txBody>
      </p:sp>
      <p:sp>
        <p:nvSpPr>
          <p:cNvPr id="3" name="object 3"/>
          <p:cNvSpPr/>
          <p:nvPr/>
        </p:nvSpPr>
        <p:spPr>
          <a:xfrm>
            <a:off x="627016" y="163626"/>
            <a:ext cx="1346200" cy="274320"/>
          </a:xfrm>
          <a:custGeom>
            <a:avLst/>
            <a:gdLst/>
            <a:ahLst/>
            <a:cxnLst/>
            <a:rect l="l" t="t" r="r" b="b"/>
            <a:pathLst>
              <a:path w="1346200" h="274320">
                <a:moveTo>
                  <a:pt x="1208704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8" y="217790"/>
                </a:lnTo>
                <a:lnTo>
                  <a:pt x="56058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1208692" y="273850"/>
                </a:lnTo>
                <a:lnTo>
                  <a:pt x="1251974" y="266869"/>
                </a:lnTo>
                <a:lnTo>
                  <a:pt x="1289563" y="247431"/>
                </a:lnTo>
                <a:lnTo>
                  <a:pt x="1319204" y="217790"/>
                </a:lnTo>
                <a:lnTo>
                  <a:pt x="1338642" y="180200"/>
                </a:lnTo>
                <a:lnTo>
                  <a:pt x="1345623" y="136918"/>
                </a:lnTo>
                <a:lnTo>
                  <a:pt x="1338642" y="93642"/>
                </a:lnTo>
                <a:lnTo>
                  <a:pt x="1319205" y="56057"/>
                </a:lnTo>
                <a:lnTo>
                  <a:pt x="1289566" y="26418"/>
                </a:lnTo>
                <a:lnTo>
                  <a:pt x="1251980" y="6980"/>
                </a:lnTo>
                <a:lnTo>
                  <a:pt x="120870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62420" y="227076"/>
            <a:ext cx="10553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меры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господдержки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7015" y="1401546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7" y="0"/>
                </a:lnTo>
                <a:lnTo>
                  <a:pt x="233156" y="3642"/>
                </a:lnTo>
                <a:lnTo>
                  <a:pt x="190334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8"/>
                </a:lnTo>
                <a:lnTo>
                  <a:pt x="31063" y="150403"/>
                </a:lnTo>
                <a:lnTo>
                  <a:pt x="14187" y="190333"/>
                </a:lnTo>
                <a:lnTo>
                  <a:pt x="3642" y="233154"/>
                </a:lnTo>
                <a:lnTo>
                  <a:pt x="0" y="278295"/>
                </a:lnTo>
                <a:lnTo>
                  <a:pt x="0" y="566026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3" y="693917"/>
                </a:lnTo>
                <a:lnTo>
                  <a:pt x="53695" y="730382"/>
                </a:lnTo>
                <a:lnTo>
                  <a:pt x="81511" y="762809"/>
                </a:lnTo>
                <a:lnTo>
                  <a:pt x="113938" y="790625"/>
                </a:lnTo>
                <a:lnTo>
                  <a:pt x="150403" y="813258"/>
                </a:lnTo>
                <a:lnTo>
                  <a:pt x="190334" y="830133"/>
                </a:lnTo>
                <a:lnTo>
                  <a:pt x="233156" y="840678"/>
                </a:lnTo>
                <a:lnTo>
                  <a:pt x="278297" y="844321"/>
                </a:lnTo>
                <a:lnTo>
                  <a:pt x="4219545" y="844321"/>
                </a:lnTo>
                <a:lnTo>
                  <a:pt x="4264686" y="840678"/>
                </a:lnTo>
                <a:lnTo>
                  <a:pt x="4307507" y="830133"/>
                </a:lnTo>
                <a:lnTo>
                  <a:pt x="4347437" y="813258"/>
                </a:lnTo>
                <a:lnTo>
                  <a:pt x="4383902" y="790625"/>
                </a:lnTo>
                <a:lnTo>
                  <a:pt x="4416329" y="762809"/>
                </a:lnTo>
                <a:lnTo>
                  <a:pt x="4444145" y="730382"/>
                </a:lnTo>
                <a:lnTo>
                  <a:pt x="4466777" y="693917"/>
                </a:lnTo>
                <a:lnTo>
                  <a:pt x="4483652" y="653988"/>
                </a:lnTo>
                <a:lnTo>
                  <a:pt x="4494198" y="611166"/>
                </a:lnTo>
                <a:lnTo>
                  <a:pt x="4497840" y="566026"/>
                </a:lnTo>
                <a:lnTo>
                  <a:pt x="4497840" y="278295"/>
                </a:lnTo>
                <a:lnTo>
                  <a:pt x="4494198" y="233154"/>
                </a:lnTo>
                <a:lnTo>
                  <a:pt x="4483652" y="190333"/>
                </a:lnTo>
                <a:lnTo>
                  <a:pt x="4466777" y="150403"/>
                </a:lnTo>
                <a:lnTo>
                  <a:pt x="4444145" y="113938"/>
                </a:lnTo>
                <a:lnTo>
                  <a:pt x="4416329" y="81511"/>
                </a:lnTo>
                <a:lnTo>
                  <a:pt x="4383902" y="53695"/>
                </a:lnTo>
                <a:lnTo>
                  <a:pt x="4347437" y="31063"/>
                </a:lnTo>
                <a:lnTo>
                  <a:pt x="4307507" y="14187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15821" y="1560576"/>
            <a:ext cx="3420110" cy="52065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latin typeface="Arial"/>
                <a:cs typeface="Arial"/>
              </a:rPr>
              <a:t>МИНИСТЕРСТВО</a:t>
            </a:r>
            <a:r>
              <a:rPr lang="ru-RU" sz="1100" b="1" dirty="0">
                <a:latin typeface="Arial"/>
                <a:cs typeface="Arial"/>
              </a:rPr>
              <a:t> ЭКОНОМИЧЕСКОГО РАЗВИТИЯ  И ПРОМЫШЛЕННОСТИ ПЕНЗЕНСКОЙ ОБЛАСТИ 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27015" y="2417038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7" y="0"/>
                </a:lnTo>
                <a:lnTo>
                  <a:pt x="233156" y="3642"/>
                </a:lnTo>
                <a:lnTo>
                  <a:pt x="190334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8"/>
                </a:lnTo>
                <a:lnTo>
                  <a:pt x="31063" y="150403"/>
                </a:lnTo>
                <a:lnTo>
                  <a:pt x="14187" y="190333"/>
                </a:lnTo>
                <a:lnTo>
                  <a:pt x="3642" y="233154"/>
                </a:lnTo>
                <a:lnTo>
                  <a:pt x="0" y="278295"/>
                </a:lnTo>
                <a:lnTo>
                  <a:pt x="0" y="566026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3" y="693917"/>
                </a:lnTo>
                <a:lnTo>
                  <a:pt x="53695" y="730382"/>
                </a:lnTo>
                <a:lnTo>
                  <a:pt x="81511" y="762809"/>
                </a:lnTo>
                <a:lnTo>
                  <a:pt x="113938" y="790625"/>
                </a:lnTo>
                <a:lnTo>
                  <a:pt x="150403" y="813258"/>
                </a:lnTo>
                <a:lnTo>
                  <a:pt x="190334" y="830133"/>
                </a:lnTo>
                <a:lnTo>
                  <a:pt x="233156" y="840678"/>
                </a:lnTo>
                <a:lnTo>
                  <a:pt x="278297" y="844321"/>
                </a:lnTo>
                <a:lnTo>
                  <a:pt x="4219545" y="844321"/>
                </a:lnTo>
                <a:lnTo>
                  <a:pt x="4264686" y="840678"/>
                </a:lnTo>
                <a:lnTo>
                  <a:pt x="4307507" y="830133"/>
                </a:lnTo>
                <a:lnTo>
                  <a:pt x="4347437" y="813258"/>
                </a:lnTo>
                <a:lnTo>
                  <a:pt x="4383902" y="790625"/>
                </a:lnTo>
                <a:lnTo>
                  <a:pt x="4416329" y="762809"/>
                </a:lnTo>
                <a:lnTo>
                  <a:pt x="4444145" y="730382"/>
                </a:lnTo>
                <a:lnTo>
                  <a:pt x="4466777" y="693917"/>
                </a:lnTo>
                <a:lnTo>
                  <a:pt x="4483652" y="653988"/>
                </a:lnTo>
                <a:lnTo>
                  <a:pt x="4494198" y="611166"/>
                </a:lnTo>
                <a:lnTo>
                  <a:pt x="4497840" y="566026"/>
                </a:lnTo>
                <a:lnTo>
                  <a:pt x="4497840" y="278295"/>
                </a:lnTo>
                <a:lnTo>
                  <a:pt x="4494198" y="233154"/>
                </a:lnTo>
                <a:lnTo>
                  <a:pt x="4483652" y="190333"/>
                </a:lnTo>
                <a:lnTo>
                  <a:pt x="4466777" y="150403"/>
                </a:lnTo>
                <a:lnTo>
                  <a:pt x="4444145" y="113938"/>
                </a:lnTo>
                <a:lnTo>
                  <a:pt x="4416329" y="81511"/>
                </a:lnTo>
                <a:lnTo>
                  <a:pt x="4383902" y="53695"/>
                </a:lnTo>
                <a:lnTo>
                  <a:pt x="4347437" y="31063"/>
                </a:lnTo>
                <a:lnTo>
                  <a:pt x="4307507" y="14187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15821" y="2657856"/>
            <a:ext cx="3085465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latin typeface="Arial"/>
                <a:cs typeface="Arial"/>
              </a:rPr>
              <a:t>МИНИСТЕРСТВО</a:t>
            </a:r>
            <a:r>
              <a:rPr lang="ru-RU" sz="1100" b="1" spc="-20" dirty="0">
                <a:latin typeface="Arial"/>
                <a:cs typeface="Arial"/>
              </a:rPr>
              <a:t> ГРАДОСТРОИТЕЛЬСТВА И АРХИТЕКТУРЫ ПЕНЗЕНСКОЙ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7015" y="4448009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7" y="0"/>
                </a:lnTo>
                <a:lnTo>
                  <a:pt x="233156" y="3642"/>
                </a:lnTo>
                <a:lnTo>
                  <a:pt x="190334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8"/>
                </a:lnTo>
                <a:lnTo>
                  <a:pt x="31063" y="150403"/>
                </a:lnTo>
                <a:lnTo>
                  <a:pt x="14187" y="190333"/>
                </a:lnTo>
                <a:lnTo>
                  <a:pt x="3642" y="233154"/>
                </a:lnTo>
                <a:lnTo>
                  <a:pt x="0" y="278295"/>
                </a:lnTo>
                <a:lnTo>
                  <a:pt x="0" y="566026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3" y="693917"/>
                </a:lnTo>
                <a:lnTo>
                  <a:pt x="53695" y="730382"/>
                </a:lnTo>
                <a:lnTo>
                  <a:pt x="81511" y="762809"/>
                </a:lnTo>
                <a:lnTo>
                  <a:pt x="113938" y="790625"/>
                </a:lnTo>
                <a:lnTo>
                  <a:pt x="150403" y="813258"/>
                </a:lnTo>
                <a:lnTo>
                  <a:pt x="190334" y="830133"/>
                </a:lnTo>
                <a:lnTo>
                  <a:pt x="233156" y="840678"/>
                </a:lnTo>
                <a:lnTo>
                  <a:pt x="278297" y="844321"/>
                </a:lnTo>
                <a:lnTo>
                  <a:pt x="4219545" y="844321"/>
                </a:lnTo>
                <a:lnTo>
                  <a:pt x="4264686" y="840678"/>
                </a:lnTo>
                <a:lnTo>
                  <a:pt x="4307507" y="830133"/>
                </a:lnTo>
                <a:lnTo>
                  <a:pt x="4347437" y="813258"/>
                </a:lnTo>
                <a:lnTo>
                  <a:pt x="4383902" y="790625"/>
                </a:lnTo>
                <a:lnTo>
                  <a:pt x="4416329" y="762809"/>
                </a:lnTo>
                <a:lnTo>
                  <a:pt x="4444145" y="730382"/>
                </a:lnTo>
                <a:lnTo>
                  <a:pt x="4466777" y="693917"/>
                </a:lnTo>
                <a:lnTo>
                  <a:pt x="4483652" y="653988"/>
                </a:lnTo>
                <a:lnTo>
                  <a:pt x="4494198" y="611166"/>
                </a:lnTo>
                <a:lnTo>
                  <a:pt x="4497840" y="566026"/>
                </a:lnTo>
                <a:lnTo>
                  <a:pt x="4497840" y="278295"/>
                </a:lnTo>
                <a:lnTo>
                  <a:pt x="4494198" y="233154"/>
                </a:lnTo>
                <a:lnTo>
                  <a:pt x="4483652" y="190333"/>
                </a:lnTo>
                <a:lnTo>
                  <a:pt x="4466777" y="150403"/>
                </a:lnTo>
                <a:lnTo>
                  <a:pt x="4444145" y="113938"/>
                </a:lnTo>
                <a:lnTo>
                  <a:pt x="4416329" y="81511"/>
                </a:lnTo>
                <a:lnTo>
                  <a:pt x="4383902" y="53695"/>
                </a:lnTo>
                <a:lnTo>
                  <a:pt x="4347437" y="31063"/>
                </a:lnTo>
                <a:lnTo>
                  <a:pt x="4307507" y="14187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15821" y="4690872"/>
            <a:ext cx="2980055" cy="52065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latin typeface="Arial"/>
                <a:cs typeface="Arial"/>
              </a:rPr>
              <a:t>МИНИСТЕРСТВО</a:t>
            </a:r>
            <a:r>
              <a:rPr sz="1100" b="1" spc="-7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ЦИФРОВОГО</a:t>
            </a:r>
            <a:r>
              <a:rPr sz="1100" b="1" spc="-7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РАЗВИТИЯ</a:t>
            </a:r>
            <a:r>
              <a:rPr lang="ru-RU" sz="1100" b="1" spc="-10" dirty="0">
                <a:latin typeface="Arial"/>
                <a:cs typeface="Arial"/>
              </a:rPr>
              <a:t>, ТРАНСПОРТА </a:t>
            </a:r>
            <a:r>
              <a:rPr sz="1100" b="1" spc="-1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И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СВЯЗИ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lang="ru-RU" sz="1100" b="1" dirty="0">
                <a:latin typeface="Arial"/>
                <a:cs typeface="Arial"/>
              </a:rPr>
              <a:t>ПЕНЗЕНСКОЙ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27015" y="5463501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7" y="0"/>
                </a:lnTo>
                <a:lnTo>
                  <a:pt x="233156" y="3642"/>
                </a:lnTo>
                <a:lnTo>
                  <a:pt x="190334" y="14187"/>
                </a:lnTo>
                <a:lnTo>
                  <a:pt x="150403" y="31062"/>
                </a:lnTo>
                <a:lnTo>
                  <a:pt x="113938" y="53694"/>
                </a:lnTo>
                <a:lnTo>
                  <a:pt x="81511" y="81509"/>
                </a:lnTo>
                <a:lnTo>
                  <a:pt x="53695" y="113936"/>
                </a:lnTo>
                <a:lnTo>
                  <a:pt x="31063" y="150401"/>
                </a:lnTo>
                <a:lnTo>
                  <a:pt x="14187" y="190331"/>
                </a:lnTo>
                <a:lnTo>
                  <a:pt x="3642" y="233153"/>
                </a:lnTo>
                <a:lnTo>
                  <a:pt x="0" y="278295"/>
                </a:lnTo>
                <a:lnTo>
                  <a:pt x="0" y="566022"/>
                </a:lnTo>
                <a:lnTo>
                  <a:pt x="3642" y="611163"/>
                </a:lnTo>
                <a:lnTo>
                  <a:pt x="14187" y="653985"/>
                </a:lnTo>
                <a:lnTo>
                  <a:pt x="31063" y="693916"/>
                </a:lnTo>
                <a:lnTo>
                  <a:pt x="53695" y="730381"/>
                </a:lnTo>
                <a:lnTo>
                  <a:pt x="81511" y="762808"/>
                </a:lnTo>
                <a:lnTo>
                  <a:pt x="113938" y="790624"/>
                </a:lnTo>
                <a:lnTo>
                  <a:pt x="150403" y="813256"/>
                </a:lnTo>
                <a:lnTo>
                  <a:pt x="190334" y="830132"/>
                </a:lnTo>
                <a:lnTo>
                  <a:pt x="233156" y="840677"/>
                </a:lnTo>
                <a:lnTo>
                  <a:pt x="278297" y="844320"/>
                </a:lnTo>
                <a:lnTo>
                  <a:pt x="4219545" y="844320"/>
                </a:lnTo>
                <a:lnTo>
                  <a:pt x="4264686" y="840677"/>
                </a:lnTo>
                <a:lnTo>
                  <a:pt x="4307507" y="830132"/>
                </a:lnTo>
                <a:lnTo>
                  <a:pt x="4347437" y="813256"/>
                </a:lnTo>
                <a:lnTo>
                  <a:pt x="4383902" y="790624"/>
                </a:lnTo>
                <a:lnTo>
                  <a:pt x="4416329" y="762808"/>
                </a:lnTo>
                <a:lnTo>
                  <a:pt x="4444145" y="730381"/>
                </a:lnTo>
                <a:lnTo>
                  <a:pt x="4466777" y="693916"/>
                </a:lnTo>
                <a:lnTo>
                  <a:pt x="4483652" y="653985"/>
                </a:lnTo>
                <a:lnTo>
                  <a:pt x="4494198" y="611163"/>
                </a:lnTo>
                <a:lnTo>
                  <a:pt x="4497840" y="566022"/>
                </a:lnTo>
                <a:lnTo>
                  <a:pt x="4497840" y="278295"/>
                </a:lnTo>
                <a:lnTo>
                  <a:pt x="4494198" y="233153"/>
                </a:lnTo>
                <a:lnTo>
                  <a:pt x="4483652" y="190331"/>
                </a:lnTo>
                <a:lnTo>
                  <a:pt x="4466777" y="150401"/>
                </a:lnTo>
                <a:lnTo>
                  <a:pt x="4444145" y="113936"/>
                </a:lnTo>
                <a:lnTo>
                  <a:pt x="4416329" y="81509"/>
                </a:lnTo>
                <a:lnTo>
                  <a:pt x="4383902" y="53694"/>
                </a:lnTo>
                <a:lnTo>
                  <a:pt x="4347437" y="31062"/>
                </a:lnTo>
                <a:lnTo>
                  <a:pt x="4307507" y="14187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1415821" y="5620511"/>
            <a:ext cx="3215640" cy="6796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МИНИСТЕРСТВО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b="1" spc="3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ЖИЛИЩНО-КОММУНАЛЬНОГО</a:t>
            </a:r>
            <a:r>
              <a:rPr sz="1100" b="1" spc="2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ХОЗЯЙСТВА 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lang="ru-RU" sz="1100" b="1" spc="-40" dirty="0">
                <a:latin typeface="Arial"/>
                <a:cs typeface="Arial"/>
              </a:rPr>
              <a:t>И ГРАЖДАНСКОЙ ЗАЩИТЫ НАСЕЛЕНИЯ  ПЕНЗЕСКОЙ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27015" y="3432518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5" y="0"/>
                </a:moveTo>
                <a:lnTo>
                  <a:pt x="278297" y="0"/>
                </a:lnTo>
                <a:lnTo>
                  <a:pt x="233156" y="3642"/>
                </a:lnTo>
                <a:lnTo>
                  <a:pt x="190334" y="14188"/>
                </a:lnTo>
                <a:lnTo>
                  <a:pt x="150403" y="31063"/>
                </a:lnTo>
                <a:lnTo>
                  <a:pt x="113938" y="53696"/>
                </a:lnTo>
                <a:lnTo>
                  <a:pt x="81511" y="81513"/>
                </a:lnTo>
                <a:lnTo>
                  <a:pt x="53695" y="113941"/>
                </a:lnTo>
                <a:lnTo>
                  <a:pt x="31063" y="150408"/>
                </a:lnTo>
                <a:lnTo>
                  <a:pt x="14187" y="190339"/>
                </a:lnTo>
                <a:lnTo>
                  <a:pt x="3642" y="233164"/>
                </a:lnTo>
                <a:lnTo>
                  <a:pt x="0" y="278307"/>
                </a:lnTo>
                <a:lnTo>
                  <a:pt x="0" y="566026"/>
                </a:lnTo>
                <a:lnTo>
                  <a:pt x="3642" y="611169"/>
                </a:lnTo>
                <a:lnTo>
                  <a:pt x="14187" y="653992"/>
                </a:lnTo>
                <a:lnTo>
                  <a:pt x="31063" y="693923"/>
                </a:lnTo>
                <a:lnTo>
                  <a:pt x="53695" y="730388"/>
                </a:lnTo>
                <a:lnTo>
                  <a:pt x="81511" y="762814"/>
                </a:lnTo>
                <a:lnTo>
                  <a:pt x="113938" y="790629"/>
                </a:lnTo>
                <a:lnTo>
                  <a:pt x="150403" y="813260"/>
                </a:lnTo>
                <a:lnTo>
                  <a:pt x="190334" y="830134"/>
                </a:lnTo>
                <a:lnTo>
                  <a:pt x="233156" y="840679"/>
                </a:lnTo>
                <a:lnTo>
                  <a:pt x="278297" y="844321"/>
                </a:lnTo>
                <a:lnTo>
                  <a:pt x="4219545" y="844321"/>
                </a:lnTo>
                <a:lnTo>
                  <a:pt x="4264686" y="840679"/>
                </a:lnTo>
                <a:lnTo>
                  <a:pt x="4307507" y="830134"/>
                </a:lnTo>
                <a:lnTo>
                  <a:pt x="4347437" y="813260"/>
                </a:lnTo>
                <a:lnTo>
                  <a:pt x="4383902" y="790629"/>
                </a:lnTo>
                <a:lnTo>
                  <a:pt x="4416329" y="762814"/>
                </a:lnTo>
                <a:lnTo>
                  <a:pt x="4444145" y="730388"/>
                </a:lnTo>
                <a:lnTo>
                  <a:pt x="4466777" y="693923"/>
                </a:lnTo>
                <a:lnTo>
                  <a:pt x="4483652" y="653992"/>
                </a:lnTo>
                <a:lnTo>
                  <a:pt x="4494198" y="611169"/>
                </a:lnTo>
                <a:lnTo>
                  <a:pt x="4497840" y="566026"/>
                </a:lnTo>
                <a:lnTo>
                  <a:pt x="4497840" y="278307"/>
                </a:lnTo>
                <a:lnTo>
                  <a:pt x="4494198" y="233164"/>
                </a:lnTo>
                <a:lnTo>
                  <a:pt x="4483652" y="190339"/>
                </a:lnTo>
                <a:lnTo>
                  <a:pt x="4466777" y="150408"/>
                </a:lnTo>
                <a:lnTo>
                  <a:pt x="4444145" y="113941"/>
                </a:lnTo>
                <a:lnTo>
                  <a:pt x="4416329" y="81513"/>
                </a:lnTo>
                <a:lnTo>
                  <a:pt x="4383902" y="53696"/>
                </a:lnTo>
                <a:lnTo>
                  <a:pt x="4347437" y="31063"/>
                </a:lnTo>
                <a:lnTo>
                  <a:pt x="4307507" y="14188"/>
                </a:lnTo>
                <a:lnTo>
                  <a:pt x="4264686" y="3642"/>
                </a:lnTo>
                <a:lnTo>
                  <a:pt x="4219545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1415821" y="3672840"/>
            <a:ext cx="306324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МИНИСТЕРСТВО</a:t>
            </a:r>
            <a:r>
              <a:rPr sz="1100" b="1" spc="-55" dirty="0">
                <a:latin typeface="Arial"/>
                <a:cs typeface="Arial"/>
              </a:rPr>
              <a:t> </a:t>
            </a:r>
            <a:r>
              <a:rPr lang="ru-RU" sz="1100" b="1" spc="-55" dirty="0">
                <a:latin typeface="Arial"/>
                <a:cs typeface="Arial"/>
              </a:rPr>
              <a:t>И </a:t>
            </a:r>
            <a:r>
              <a:rPr sz="1100" b="1" dirty="0">
                <a:latin typeface="Arial"/>
                <a:cs typeface="Arial"/>
              </a:rPr>
              <a:t>ТУРИЗМА</a:t>
            </a:r>
            <a:r>
              <a:rPr lang="ru-RU" sz="1100" b="1" dirty="0">
                <a:latin typeface="Arial"/>
                <a:cs typeface="Arial"/>
              </a:rPr>
              <a:t> ПЕНЗЕНСКОЙ ОБЛАСТ</a:t>
            </a:r>
            <a:r>
              <a:rPr sz="1100" b="1" spc="-35" dirty="0">
                <a:latin typeface="Arial"/>
                <a:cs typeface="Arial"/>
              </a:rPr>
              <a:t> 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71922" y="1401546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9" y="0"/>
                </a:moveTo>
                <a:lnTo>
                  <a:pt x="278295" y="0"/>
                </a:lnTo>
                <a:lnTo>
                  <a:pt x="233154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8"/>
                </a:lnTo>
                <a:lnTo>
                  <a:pt x="31063" y="150403"/>
                </a:lnTo>
                <a:lnTo>
                  <a:pt x="14187" y="190333"/>
                </a:lnTo>
                <a:lnTo>
                  <a:pt x="3642" y="233154"/>
                </a:lnTo>
                <a:lnTo>
                  <a:pt x="0" y="278295"/>
                </a:lnTo>
                <a:lnTo>
                  <a:pt x="0" y="566026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3" y="693917"/>
                </a:lnTo>
                <a:lnTo>
                  <a:pt x="53695" y="730382"/>
                </a:lnTo>
                <a:lnTo>
                  <a:pt x="81511" y="762809"/>
                </a:lnTo>
                <a:lnTo>
                  <a:pt x="113938" y="790625"/>
                </a:lnTo>
                <a:lnTo>
                  <a:pt x="150403" y="813258"/>
                </a:lnTo>
                <a:lnTo>
                  <a:pt x="190333" y="830133"/>
                </a:lnTo>
                <a:lnTo>
                  <a:pt x="233154" y="840678"/>
                </a:lnTo>
                <a:lnTo>
                  <a:pt x="278295" y="844321"/>
                </a:lnTo>
                <a:lnTo>
                  <a:pt x="4219549" y="844321"/>
                </a:lnTo>
                <a:lnTo>
                  <a:pt x="4264689" y="840678"/>
                </a:lnTo>
                <a:lnTo>
                  <a:pt x="4307511" y="830133"/>
                </a:lnTo>
                <a:lnTo>
                  <a:pt x="4347441" y="813258"/>
                </a:lnTo>
                <a:lnTo>
                  <a:pt x="4383905" y="790625"/>
                </a:lnTo>
                <a:lnTo>
                  <a:pt x="4416332" y="762809"/>
                </a:lnTo>
                <a:lnTo>
                  <a:pt x="4444149" y="730382"/>
                </a:lnTo>
                <a:lnTo>
                  <a:pt x="4466781" y="693917"/>
                </a:lnTo>
                <a:lnTo>
                  <a:pt x="4483656" y="653988"/>
                </a:lnTo>
                <a:lnTo>
                  <a:pt x="4494202" y="611166"/>
                </a:lnTo>
                <a:lnTo>
                  <a:pt x="4497844" y="566026"/>
                </a:lnTo>
                <a:lnTo>
                  <a:pt x="4497844" y="278295"/>
                </a:lnTo>
                <a:lnTo>
                  <a:pt x="4494202" y="233154"/>
                </a:lnTo>
                <a:lnTo>
                  <a:pt x="4483656" y="190333"/>
                </a:lnTo>
                <a:lnTo>
                  <a:pt x="4466781" y="150403"/>
                </a:lnTo>
                <a:lnTo>
                  <a:pt x="4444149" y="113938"/>
                </a:lnTo>
                <a:lnTo>
                  <a:pt x="4416332" y="81511"/>
                </a:lnTo>
                <a:lnTo>
                  <a:pt x="4383905" y="53695"/>
                </a:lnTo>
                <a:lnTo>
                  <a:pt x="4347441" y="31063"/>
                </a:lnTo>
                <a:lnTo>
                  <a:pt x="4307511" y="14187"/>
                </a:lnTo>
                <a:lnTo>
                  <a:pt x="4264689" y="3642"/>
                </a:lnTo>
                <a:lnTo>
                  <a:pt x="421954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6060731" y="1642872"/>
            <a:ext cx="3454400" cy="52065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latin typeface="Arial"/>
                <a:cs typeface="Arial"/>
              </a:rPr>
              <a:t>МИНИСТЕРСТВО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lang="ru-RU" sz="1100" b="1" spc="-10" dirty="0">
                <a:latin typeface="Arial"/>
                <a:cs typeface="Arial"/>
              </a:rPr>
              <a:t>СТРОИТЕЛЬСТВА И ДОРОЖНОГО ХОЗЯЙСТВА ПЕНЗЕНСКОЙ </a:t>
            </a:r>
            <a:r>
              <a:rPr sz="1100" b="1" spc="-4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5390413" y="1526425"/>
            <a:ext cx="587375" cy="587375"/>
            <a:chOff x="5390413" y="1526425"/>
            <a:chExt cx="587375" cy="587375"/>
          </a:xfrm>
        </p:grpSpPr>
        <p:sp>
          <p:nvSpPr>
            <p:cNvPr id="30" name="object 30"/>
            <p:cNvSpPr/>
            <p:nvPr/>
          </p:nvSpPr>
          <p:spPr>
            <a:xfrm>
              <a:off x="5390413" y="1526425"/>
              <a:ext cx="587375" cy="587375"/>
            </a:xfrm>
            <a:custGeom>
              <a:avLst/>
              <a:gdLst/>
              <a:ahLst/>
              <a:cxnLst/>
              <a:rect l="l" t="t" r="r" b="b"/>
              <a:pathLst>
                <a:path w="587375" h="587375">
                  <a:moveTo>
                    <a:pt x="293395" y="0"/>
                  </a:moveTo>
                  <a:lnTo>
                    <a:pt x="245804" y="3840"/>
                  </a:lnTo>
                  <a:lnTo>
                    <a:pt x="200659" y="14957"/>
                  </a:lnTo>
                  <a:lnTo>
                    <a:pt x="158562" y="32748"/>
                  </a:lnTo>
                  <a:lnTo>
                    <a:pt x="120119" y="56608"/>
                  </a:lnTo>
                  <a:lnTo>
                    <a:pt x="85932" y="85934"/>
                  </a:lnTo>
                  <a:lnTo>
                    <a:pt x="56607" y="120121"/>
                  </a:lnTo>
                  <a:lnTo>
                    <a:pt x="32747" y="158567"/>
                  </a:lnTo>
                  <a:lnTo>
                    <a:pt x="14957" y="200665"/>
                  </a:lnTo>
                  <a:lnTo>
                    <a:pt x="3840" y="245814"/>
                  </a:lnTo>
                  <a:lnTo>
                    <a:pt x="0" y="293408"/>
                  </a:lnTo>
                  <a:lnTo>
                    <a:pt x="3840" y="340998"/>
                  </a:lnTo>
                  <a:lnTo>
                    <a:pt x="14957" y="386144"/>
                  </a:lnTo>
                  <a:lnTo>
                    <a:pt x="32747" y="428240"/>
                  </a:lnTo>
                  <a:lnTo>
                    <a:pt x="56607" y="466684"/>
                  </a:lnTo>
                  <a:lnTo>
                    <a:pt x="85932" y="500870"/>
                  </a:lnTo>
                  <a:lnTo>
                    <a:pt x="120119" y="530195"/>
                  </a:lnTo>
                  <a:lnTo>
                    <a:pt x="158562" y="554055"/>
                  </a:lnTo>
                  <a:lnTo>
                    <a:pt x="200659" y="571846"/>
                  </a:lnTo>
                  <a:lnTo>
                    <a:pt x="245804" y="582963"/>
                  </a:lnTo>
                  <a:lnTo>
                    <a:pt x="293395" y="586803"/>
                  </a:lnTo>
                  <a:lnTo>
                    <a:pt x="340986" y="582963"/>
                  </a:lnTo>
                  <a:lnTo>
                    <a:pt x="386132" y="571846"/>
                  </a:lnTo>
                  <a:lnTo>
                    <a:pt x="428230" y="554055"/>
                  </a:lnTo>
                  <a:lnTo>
                    <a:pt x="466676" y="530195"/>
                  </a:lnTo>
                  <a:lnTo>
                    <a:pt x="500864" y="500870"/>
                  </a:lnTo>
                  <a:lnTo>
                    <a:pt x="530191" y="466684"/>
                  </a:lnTo>
                  <a:lnTo>
                    <a:pt x="554052" y="428240"/>
                  </a:lnTo>
                  <a:lnTo>
                    <a:pt x="571844" y="386144"/>
                  </a:lnTo>
                  <a:lnTo>
                    <a:pt x="582963" y="340998"/>
                  </a:lnTo>
                  <a:lnTo>
                    <a:pt x="586803" y="293408"/>
                  </a:lnTo>
                  <a:lnTo>
                    <a:pt x="582963" y="245814"/>
                  </a:lnTo>
                  <a:lnTo>
                    <a:pt x="571844" y="200665"/>
                  </a:lnTo>
                  <a:lnTo>
                    <a:pt x="554052" y="158567"/>
                  </a:lnTo>
                  <a:lnTo>
                    <a:pt x="530191" y="120121"/>
                  </a:lnTo>
                  <a:lnTo>
                    <a:pt x="500864" y="85934"/>
                  </a:lnTo>
                  <a:lnTo>
                    <a:pt x="466676" y="56608"/>
                  </a:lnTo>
                  <a:lnTo>
                    <a:pt x="428230" y="32748"/>
                  </a:lnTo>
                  <a:lnTo>
                    <a:pt x="386132" y="14957"/>
                  </a:lnTo>
                  <a:lnTo>
                    <a:pt x="340986" y="3840"/>
                  </a:lnTo>
                  <a:lnTo>
                    <a:pt x="29339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8294" y="1596829"/>
              <a:ext cx="343990" cy="450054"/>
            </a:xfrm>
            <a:prstGeom prst="rect">
              <a:avLst/>
            </a:prstGeom>
          </p:spPr>
        </p:pic>
      </p:grpSp>
      <p:sp>
        <p:nvSpPr>
          <p:cNvPr id="32" name="object 32"/>
          <p:cNvSpPr/>
          <p:nvPr/>
        </p:nvSpPr>
        <p:spPr>
          <a:xfrm>
            <a:off x="5278219" y="2513767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9" y="0"/>
                </a:moveTo>
                <a:lnTo>
                  <a:pt x="278295" y="0"/>
                </a:lnTo>
                <a:lnTo>
                  <a:pt x="233154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8"/>
                </a:lnTo>
                <a:lnTo>
                  <a:pt x="31063" y="150403"/>
                </a:lnTo>
                <a:lnTo>
                  <a:pt x="14187" y="190333"/>
                </a:lnTo>
                <a:lnTo>
                  <a:pt x="3642" y="233154"/>
                </a:lnTo>
                <a:lnTo>
                  <a:pt x="0" y="278295"/>
                </a:lnTo>
                <a:lnTo>
                  <a:pt x="0" y="566026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3" y="693917"/>
                </a:lnTo>
                <a:lnTo>
                  <a:pt x="53695" y="730382"/>
                </a:lnTo>
                <a:lnTo>
                  <a:pt x="81511" y="762809"/>
                </a:lnTo>
                <a:lnTo>
                  <a:pt x="113938" y="790625"/>
                </a:lnTo>
                <a:lnTo>
                  <a:pt x="150403" y="813258"/>
                </a:lnTo>
                <a:lnTo>
                  <a:pt x="190333" y="830133"/>
                </a:lnTo>
                <a:lnTo>
                  <a:pt x="233154" y="840678"/>
                </a:lnTo>
                <a:lnTo>
                  <a:pt x="278295" y="844321"/>
                </a:lnTo>
                <a:lnTo>
                  <a:pt x="4219549" y="844321"/>
                </a:lnTo>
                <a:lnTo>
                  <a:pt x="4264689" y="840678"/>
                </a:lnTo>
                <a:lnTo>
                  <a:pt x="4307511" y="830133"/>
                </a:lnTo>
                <a:lnTo>
                  <a:pt x="4347441" y="813258"/>
                </a:lnTo>
                <a:lnTo>
                  <a:pt x="4383905" y="790625"/>
                </a:lnTo>
                <a:lnTo>
                  <a:pt x="4416332" y="762809"/>
                </a:lnTo>
                <a:lnTo>
                  <a:pt x="4444149" y="730382"/>
                </a:lnTo>
                <a:lnTo>
                  <a:pt x="4466781" y="693917"/>
                </a:lnTo>
                <a:lnTo>
                  <a:pt x="4483656" y="653988"/>
                </a:lnTo>
                <a:lnTo>
                  <a:pt x="4494202" y="611166"/>
                </a:lnTo>
                <a:lnTo>
                  <a:pt x="4497844" y="566026"/>
                </a:lnTo>
                <a:lnTo>
                  <a:pt x="4497844" y="278295"/>
                </a:lnTo>
                <a:lnTo>
                  <a:pt x="4494202" y="233154"/>
                </a:lnTo>
                <a:lnTo>
                  <a:pt x="4483656" y="190333"/>
                </a:lnTo>
                <a:lnTo>
                  <a:pt x="4466781" y="150403"/>
                </a:lnTo>
                <a:lnTo>
                  <a:pt x="4444149" y="113938"/>
                </a:lnTo>
                <a:lnTo>
                  <a:pt x="4416332" y="81511"/>
                </a:lnTo>
                <a:lnTo>
                  <a:pt x="4383905" y="53695"/>
                </a:lnTo>
                <a:lnTo>
                  <a:pt x="4347441" y="31063"/>
                </a:lnTo>
                <a:lnTo>
                  <a:pt x="4307511" y="14187"/>
                </a:lnTo>
                <a:lnTo>
                  <a:pt x="4264689" y="3642"/>
                </a:lnTo>
                <a:lnTo>
                  <a:pt x="421954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060731" y="2743200"/>
            <a:ext cx="33362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МИНИСТЕРСТВО</a:t>
            </a:r>
            <a:r>
              <a:rPr sz="1100" b="1" spc="-6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КУЛЬТУРЫ</a:t>
            </a:r>
            <a:r>
              <a:rPr sz="1100" b="1" spc="-5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ВАШЕЙ</a:t>
            </a:r>
            <a:r>
              <a:rPr sz="1100" b="1" spc="-5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390413" y="2537548"/>
            <a:ext cx="587375" cy="587375"/>
            <a:chOff x="5390413" y="2537548"/>
            <a:chExt cx="587375" cy="587375"/>
          </a:xfrm>
        </p:grpSpPr>
        <p:sp>
          <p:nvSpPr>
            <p:cNvPr id="35" name="object 35"/>
            <p:cNvSpPr/>
            <p:nvPr/>
          </p:nvSpPr>
          <p:spPr>
            <a:xfrm>
              <a:off x="5390413" y="2537548"/>
              <a:ext cx="587375" cy="587375"/>
            </a:xfrm>
            <a:custGeom>
              <a:avLst/>
              <a:gdLst/>
              <a:ahLst/>
              <a:cxnLst/>
              <a:rect l="l" t="t" r="r" b="b"/>
              <a:pathLst>
                <a:path w="587375" h="587375">
                  <a:moveTo>
                    <a:pt x="293395" y="0"/>
                  </a:moveTo>
                  <a:lnTo>
                    <a:pt x="245804" y="3840"/>
                  </a:lnTo>
                  <a:lnTo>
                    <a:pt x="200659" y="14957"/>
                  </a:lnTo>
                  <a:lnTo>
                    <a:pt x="158562" y="32747"/>
                  </a:lnTo>
                  <a:lnTo>
                    <a:pt x="120119" y="56607"/>
                  </a:lnTo>
                  <a:lnTo>
                    <a:pt x="85932" y="85932"/>
                  </a:lnTo>
                  <a:lnTo>
                    <a:pt x="56607" y="120119"/>
                  </a:lnTo>
                  <a:lnTo>
                    <a:pt x="32747" y="158562"/>
                  </a:lnTo>
                  <a:lnTo>
                    <a:pt x="14957" y="200659"/>
                  </a:lnTo>
                  <a:lnTo>
                    <a:pt x="3840" y="245804"/>
                  </a:lnTo>
                  <a:lnTo>
                    <a:pt x="0" y="293395"/>
                  </a:lnTo>
                  <a:lnTo>
                    <a:pt x="3840" y="340986"/>
                  </a:lnTo>
                  <a:lnTo>
                    <a:pt x="14957" y="386131"/>
                  </a:lnTo>
                  <a:lnTo>
                    <a:pt x="32747" y="428228"/>
                  </a:lnTo>
                  <a:lnTo>
                    <a:pt x="56607" y="466671"/>
                  </a:lnTo>
                  <a:lnTo>
                    <a:pt x="85932" y="500857"/>
                  </a:lnTo>
                  <a:lnTo>
                    <a:pt x="120119" y="530182"/>
                  </a:lnTo>
                  <a:lnTo>
                    <a:pt x="158562" y="554042"/>
                  </a:lnTo>
                  <a:lnTo>
                    <a:pt x="200659" y="571833"/>
                  </a:lnTo>
                  <a:lnTo>
                    <a:pt x="245804" y="582950"/>
                  </a:lnTo>
                  <a:lnTo>
                    <a:pt x="293395" y="586790"/>
                  </a:lnTo>
                  <a:lnTo>
                    <a:pt x="340986" y="582950"/>
                  </a:lnTo>
                  <a:lnTo>
                    <a:pt x="386132" y="571833"/>
                  </a:lnTo>
                  <a:lnTo>
                    <a:pt x="428230" y="554042"/>
                  </a:lnTo>
                  <a:lnTo>
                    <a:pt x="466676" y="530182"/>
                  </a:lnTo>
                  <a:lnTo>
                    <a:pt x="500864" y="500857"/>
                  </a:lnTo>
                  <a:lnTo>
                    <a:pt x="530191" y="466671"/>
                  </a:lnTo>
                  <a:lnTo>
                    <a:pt x="554052" y="428228"/>
                  </a:lnTo>
                  <a:lnTo>
                    <a:pt x="571844" y="386131"/>
                  </a:lnTo>
                  <a:lnTo>
                    <a:pt x="582963" y="340986"/>
                  </a:lnTo>
                  <a:lnTo>
                    <a:pt x="586803" y="293395"/>
                  </a:lnTo>
                  <a:lnTo>
                    <a:pt x="582963" y="245804"/>
                  </a:lnTo>
                  <a:lnTo>
                    <a:pt x="571844" y="200659"/>
                  </a:lnTo>
                  <a:lnTo>
                    <a:pt x="554052" y="158562"/>
                  </a:lnTo>
                  <a:lnTo>
                    <a:pt x="530191" y="120119"/>
                  </a:lnTo>
                  <a:lnTo>
                    <a:pt x="500864" y="85932"/>
                  </a:lnTo>
                  <a:lnTo>
                    <a:pt x="466676" y="56607"/>
                  </a:lnTo>
                  <a:lnTo>
                    <a:pt x="428230" y="32747"/>
                  </a:lnTo>
                  <a:lnTo>
                    <a:pt x="386132" y="14957"/>
                  </a:lnTo>
                  <a:lnTo>
                    <a:pt x="340986" y="3840"/>
                  </a:lnTo>
                  <a:lnTo>
                    <a:pt x="29339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8294" y="2607754"/>
              <a:ext cx="343990" cy="450049"/>
            </a:xfrm>
            <a:prstGeom prst="rect">
              <a:avLst/>
            </a:prstGeom>
          </p:spPr>
        </p:pic>
      </p:grpSp>
      <p:sp>
        <p:nvSpPr>
          <p:cNvPr id="37" name="object 37"/>
          <p:cNvSpPr/>
          <p:nvPr/>
        </p:nvSpPr>
        <p:spPr>
          <a:xfrm>
            <a:off x="5271922" y="4448009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9" y="0"/>
                </a:moveTo>
                <a:lnTo>
                  <a:pt x="278295" y="0"/>
                </a:lnTo>
                <a:lnTo>
                  <a:pt x="233154" y="3642"/>
                </a:lnTo>
                <a:lnTo>
                  <a:pt x="190333" y="14187"/>
                </a:lnTo>
                <a:lnTo>
                  <a:pt x="150403" y="31063"/>
                </a:lnTo>
                <a:lnTo>
                  <a:pt x="113938" y="53695"/>
                </a:lnTo>
                <a:lnTo>
                  <a:pt x="81511" y="81511"/>
                </a:lnTo>
                <a:lnTo>
                  <a:pt x="53695" y="113938"/>
                </a:lnTo>
                <a:lnTo>
                  <a:pt x="31063" y="150403"/>
                </a:lnTo>
                <a:lnTo>
                  <a:pt x="14187" y="190333"/>
                </a:lnTo>
                <a:lnTo>
                  <a:pt x="3642" y="233154"/>
                </a:lnTo>
                <a:lnTo>
                  <a:pt x="0" y="278295"/>
                </a:lnTo>
                <a:lnTo>
                  <a:pt x="0" y="566026"/>
                </a:lnTo>
                <a:lnTo>
                  <a:pt x="3642" y="611166"/>
                </a:lnTo>
                <a:lnTo>
                  <a:pt x="14187" y="653988"/>
                </a:lnTo>
                <a:lnTo>
                  <a:pt x="31063" y="693917"/>
                </a:lnTo>
                <a:lnTo>
                  <a:pt x="53695" y="730382"/>
                </a:lnTo>
                <a:lnTo>
                  <a:pt x="81511" y="762809"/>
                </a:lnTo>
                <a:lnTo>
                  <a:pt x="113938" y="790625"/>
                </a:lnTo>
                <a:lnTo>
                  <a:pt x="150403" y="813258"/>
                </a:lnTo>
                <a:lnTo>
                  <a:pt x="190333" y="830133"/>
                </a:lnTo>
                <a:lnTo>
                  <a:pt x="233154" y="840678"/>
                </a:lnTo>
                <a:lnTo>
                  <a:pt x="278295" y="844321"/>
                </a:lnTo>
                <a:lnTo>
                  <a:pt x="4219549" y="844321"/>
                </a:lnTo>
                <a:lnTo>
                  <a:pt x="4264689" y="840678"/>
                </a:lnTo>
                <a:lnTo>
                  <a:pt x="4307511" y="830133"/>
                </a:lnTo>
                <a:lnTo>
                  <a:pt x="4347441" y="813258"/>
                </a:lnTo>
                <a:lnTo>
                  <a:pt x="4383905" y="790625"/>
                </a:lnTo>
                <a:lnTo>
                  <a:pt x="4416332" y="762809"/>
                </a:lnTo>
                <a:lnTo>
                  <a:pt x="4444149" y="730382"/>
                </a:lnTo>
                <a:lnTo>
                  <a:pt x="4466781" y="693917"/>
                </a:lnTo>
                <a:lnTo>
                  <a:pt x="4483656" y="653988"/>
                </a:lnTo>
                <a:lnTo>
                  <a:pt x="4494202" y="611166"/>
                </a:lnTo>
                <a:lnTo>
                  <a:pt x="4497844" y="566026"/>
                </a:lnTo>
                <a:lnTo>
                  <a:pt x="4497844" y="278295"/>
                </a:lnTo>
                <a:lnTo>
                  <a:pt x="4494202" y="233154"/>
                </a:lnTo>
                <a:lnTo>
                  <a:pt x="4483656" y="190333"/>
                </a:lnTo>
                <a:lnTo>
                  <a:pt x="4466781" y="150403"/>
                </a:lnTo>
                <a:lnTo>
                  <a:pt x="4444149" y="113938"/>
                </a:lnTo>
                <a:lnTo>
                  <a:pt x="4416332" y="81511"/>
                </a:lnTo>
                <a:lnTo>
                  <a:pt x="4383905" y="53695"/>
                </a:lnTo>
                <a:lnTo>
                  <a:pt x="4347441" y="31063"/>
                </a:lnTo>
                <a:lnTo>
                  <a:pt x="4307511" y="14187"/>
                </a:lnTo>
                <a:lnTo>
                  <a:pt x="4264689" y="3642"/>
                </a:lnTo>
                <a:lnTo>
                  <a:pt x="421954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6060731" y="4605528"/>
            <a:ext cx="3291840" cy="346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МИНИСТЕРСТВО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СЕЛЬСКОГО</a:t>
            </a:r>
            <a:r>
              <a:rPr sz="1100" b="1" spc="-7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ХОЗЯЙСТВА</a:t>
            </a:r>
            <a:endParaRPr sz="1100" dirty="0"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45"/>
              </a:spcBef>
            </a:pPr>
            <a:r>
              <a:rPr lang="ru-RU" sz="1100" b="1" spc="-10" dirty="0">
                <a:latin typeface="Arial"/>
                <a:cs typeface="Arial"/>
              </a:rPr>
              <a:t>ПЕНЗЕНСКОЙ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5271922" y="3432518"/>
            <a:ext cx="4498340" cy="844550"/>
          </a:xfrm>
          <a:custGeom>
            <a:avLst/>
            <a:gdLst/>
            <a:ahLst/>
            <a:cxnLst/>
            <a:rect l="l" t="t" r="r" b="b"/>
            <a:pathLst>
              <a:path w="4498340" h="844550">
                <a:moveTo>
                  <a:pt x="4219549" y="0"/>
                </a:moveTo>
                <a:lnTo>
                  <a:pt x="278295" y="0"/>
                </a:lnTo>
                <a:lnTo>
                  <a:pt x="233154" y="3642"/>
                </a:lnTo>
                <a:lnTo>
                  <a:pt x="190333" y="14188"/>
                </a:lnTo>
                <a:lnTo>
                  <a:pt x="150403" y="31063"/>
                </a:lnTo>
                <a:lnTo>
                  <a:pt x="113938" y="53696"/>
                </a:lnTo>
                <a:lnTo>
                  <a:pt x="81511" y="81513"/>
                </a:lnTo>
                <a:lnTo>
                  <a:pt x="53695" y="113941"/>
                </a:lnTo>
                <a:lnTo>
                  <a:pt x="31063" y="150408"/>
                </a:lnTo>
                <a:lnTo>
                  <a:pt x="14187" y="190339"/>
                </a:lnTo>
                <a:lnTo>
                  <a:pt x="3642" y="233164"/>
                </a:lnTo>
                <a:lnTo>
                  <a:pt x="0" y="278307"/>
                </a:lnTo>
                <a:lnTo>
                  <a:pt x="0" y="566026"/>
                </a:lnTo>
                <a:lnTo>
                  <a:pt x="3642" y="611169"/>
                </a:lnTo>
                <a:lnTo>
                  <a:pt x="14187" y="653992"/>
                </a:lnTo>
                <a:lnTo>
                  <a:pt x="31063" y="693923"/>
                </a:lnTo>
                <a:lnTo>
                  <a:pt x="53695" y="730388"/>
                </a:lnTo>
                <a:lnTo>
                  <a:pt x="81511" y="762814"/>
                </a:lnTo>
                <a:lnTo>
                  <a:pt x="113938" y="790629"/>
                </a:lnTo>
                <a:lnTo>
                  <a:pt x="150403" y="813260"/>
                </a:lnTo>
                <a:lnTo>
                  <a:pt x="190333" y="830134"/>
                </a:lnTo>
                <a:lnTo>
                  <a:pt x="233154" y="840679"/>
                </a:lnTo>
                <a:lnTo>
                  <a:pt x="278295" y="844321"/>
                </a:lnTo>
                <a:lnTo>
                  <a:pt x="4219549" y="844321"/>
                </a:lnTo>
                <a:lnTo>
                  <a:pt x="4264689" y="840679"/>
                </a:lnTo>
                <a:lnTo>
                  <a:pt x="4307511" y="830134"/>
                </a:lnTo>
                <a:lnTo>
                  <a:pt x="4347441" y="813260"/>
                </a:lnTo>
                <a:lnTo>
                  <a:pt x="4383905" y="790629"/>
                </a:lnTo>
                <a:lnTo>
                  <a:pt x="4416332" y="762814"/>
                </a:lnTo>
                <a:lnTo>
                  <a:pt x="4444149" y="730388"/>
                </a:lnTo>
                <a:lnTo>
                  <a:pt x="4466781" y="693923"/>
                </a:lnTo>
                <a:lnTo>
                  <a:pt x="4483656" y="653992"/>
                </a:lnTo>
                <a:lnTo>
                  <a:pt x="4494202" y="611169"/>
                </a:lnTo>
                <a:lnTo>
                  <a:pt x="4497844" y="566026"/>
                </a:lnTo>
                <a:lnTo>
                  <a:pt x="4497844" y="278307"/>
                </a:lnTo>
                <a:lnTo>
                  <a:pt x="4494202" y="233164"/>
                </a:lnTo>
                <a:lnTo>
                  <a:pt x="4483656" y="190339"/>
                </a:lnTo>
                <a:lnTo>
                  <a:pt x="4466781" y="150408"/>
                </a:lnTo>
                <a:lnTo>
                  <a:pt x="4444149" y="113941"/>
                </a:lnTo>
                <a:lnTo>
                  <a:pt x="4416332" y="81513"/>
                </a:lnTo>
                <a:lnTo>
                  <a:pt x="4383905" y="53696"/>
                </a:lnTo>
                <a:lnTo>
                  <a:pt x="4347441" y="31063"/>
                </a:lnTo>
                <a:lnTo>
                  <a:pt x="4307511" y="14188"/>
                </a:lnTo>
                <a:lnTo>
                  <a:pt x="4264689" y="3642"/>
                </a:lnTo>
                <a:lnTo>
                  <a:pt x="4219549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6060731" y="3672840"/>
            <a:ext cx="3369310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latin typeface="Arial"/>
                <a:cs typeface="Arial"/>
              </a:rPr>
              <a:t>МИНИСТЕРСТВО</a:t>
            </a:r>
            <a:r>
              <a:rPr sz="1100" b="1" spc="-75" dirty="0">
                <a:latin typeface="Arial"/>
                <a:cs typeface="Arial"/>
              </a:rPr>
              <a:t> </a:t>
            </a:r>
            <a:r>
              <a:rPr lang="ru-RU" sz="1100" b="1" spc="-10" dirty="0">
                <a:latin typeface="Arial"/>
                <a:cs typeface="Arial"/>
              </a:rPr>
              <a:t>ГОСУДАРСТВЕННОГО ИМУЩЕСТВА ПЕНЗЕНСКОЙ</a:t>
            </a:r>
            <a:r>
              <a:rPr sz="1100" b="1" spc="-4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ОБЛАСТИ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5390413" y="3558387"/>
            <a:ext cx="587375" cy="587375"/>
            <a:chOff x="5390413" y="3558387"/>
            <a:chExt cx="587375" cy="587375"/>
          </a:xfrm>
        </p:grpSpPr>
        <p:sp>
          <p:nvSpPr>
            <p:cNvPr id="45" name="object 45"/>
            <p:cNvSpPr/>
            <p:nvPr/>
          </p:nvSpPr>
          <p:spPr>
            <a:xfrm>
              <a:off x="5390413" y="3558387"/>
              <a:ext cx="587375" cy="587375"/>
            </a:xfrm>
            <a:custGeom>
              <a:avLst/>
              <a:gdLst/>
              <a:ahLst/>
              <a:cxnLst/>
              <a:rect l="l" t="t" r="r" b="b"/>
              <a:pathLst>
                <a:path w="587375" h="587375">
                  <a:moveTo>
                    <a:pt x="293395" y="0"/>
                  </a:moveTo>
                  <a:lnTo>
                    <a:pt x="245804" y="3840"/>
                  </a:lnTo>
                  <a:lnTo>
                    <a:pt x="200659" y="14957"/>
                  </a:lnTo>
                  <a:lnTo>
                    <a:pt x="158562" y="32747"/>
                  </a:lnTo>
                  <a:lnTo>
                    <a:pt x="120119" y="56607"/>
                  </a:lnTo>
                  <a:lnTo>
                    <a:pt x="85932" y="85932"/>
                  </a:lnTo>
                  <a:lnTo>
                    <a:pt x="56607" y="120119"/>
                  </a:lnTo>
                  <a:lnTo>
                    <a:pt x="32747" y="158562"/>
                  </a:lnTo>
                  <a:lnTo>
                    <a:pt x="14957" y="200659"/>
                  </a:lnTo>
                  <a:lnTo>
                    <a:pt x="3840" y="245804"/>
                  </a:lnTo>
                  <a:lnTo>
                    <a:pt x="0" y="293395"/>
                  </a:lnTo>
                  <a:lnTo>
                    <a:pt x="3840" y="340986"/>
                  </a:lnTo>
                  <a:lnTo>
                    <a:pt x="14957" y="386131"/>
                  </a:lnTo>
                  <a:lnTo>
                    <a:pt x="32747" y="428228"/>
                  </a:lnTo>
                  <a:lnTo>
                    <a:pt x="56607" y="466671"/>
                  </a:lnTo>
                  <a:lnTo>
                    <a:pt x="85932" y="500857"/>
                  </a:lnTo>
                  <a:lnTo>
                    <a:pt x="120119" y="530182"/>
                  </a:lnTo>
                  <a:lnTo>
                    <a:pt x="158562" y="554042"/>
                  </a:lnTo>
                  <a:lnTo>
                    <a:pt x="200659" y="571833"/>
                  </a:lnTo>
                  <a:lnTo>
                    <a:pt x="245804" y="582950"/>
                  </a:lnTo>
                  <a:lnTo>
                    <a:pt x="293395" y="586790"/>
                  </a:lnTo>
                  <a:lnTo>
                    <a:pt x="340986" y="582950"/>
                  </a:lnTo>
                  <a:lnTo>
                    <a:pt x="386132" y="571833"/>
                  </a:lnTo>
                  <a:lnTo>
                    <a:pt x="428230" y="554042"/>
                  </a:lnTo>
                  <a:lnTo>
                    <a:pt x="466676" y="530182"/>
                  </a:lnTo>
                  <a:lnTo>
                    <a:pt x="500864" y="500857"/>
                  </a:lnTo>
                  <a:lnTo>
                    <a:pt x="530191" y="466671"/>
                  </a:lnTo>
                  <a:lnTo>
                    <a:pt x="554052" y="428228"/>
                  </a:lnTo>
                  <a:lnTo>
                    <a:pt x="571844" y="386131"/>
                  </a:lnTo>
                  <a:lnTo>
                    <a:pt x="582963" y="340986"/>
                  </a:lnTo>
                  <a:lnTo>
                    <a:pt x="586803" y="293395"/>
                  </a:lnTo>
                  <a:lnTo>
                    <a:pt x="582963" y="245804"/>
                  </a:lnTo>
                  <a:lnTo>
                    <a:pt x="571844" y="200659"/>
                  </a:lnTo>
                  <a:lnTo>
                    <a:pt x="554052" y="158562"/>
                  </a:lnTo>
                  <a:lnTo>
                    <a:pt x="530191" y="120119"/>
                  </a:lnTo>
                  <a:lnTo>
                    <a:pt x="500864" y="85932"/>
                  </a:lnTo>
                  <a:lnTo>
                    <a:pt x="466676" y="56607"/>
                  </a:lnTo>
                  <a:lnTo>
                    <a:pt x="428230" y="32747"/>
                  </a:lnTo>
                  <a:lnTo>
                    <a:pt x="386132" y="14957"/>
                  </a:lnTo>
                  <a:lnTo>
                    <a:pt x="340986" y="3840"/>
                  </a:lnTo>
                  <a:lnTo>
                    <a:pt x="293395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508294" y="3637681"/>
              <a:ext cx="343990" cy="450054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921882" y="1759712"/>
            <a:ext cx="226695" cy="16573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45"/>
              </a:spcBef>
            </a:pPr>
            <a:r>
              <a:rPr sz="300" b="1" spc="-10" dirty="0">
                <a:latin typeface="Arial"/>
                <a:cs typeface="Arial"/>
              </a:rPr>
              <a:t>поместить</a:t>
            </a:r>
            <a:endParaRPr sz="300" dirty="0">
              <a:latin typeface="Arial"/>
              <a:cs typeface="Arial"/>
            </a:endParaRPr>
          </a:p>
          <a:p>
            <a:pPr marL="35560" marR="27940" indent="35560">
              <a:lnSpc>
                <a:spcPts val="290"/>
              </a:lnSpc>
              <a:spcBef>
                <a:spcPts val="114"/>
              </a:spcBef>
            </a:pPr>
            <a:r>
              <a:rPr sz="300" b="1" spc="-20" dirty="0">
                <a:latin typeface="Arial"/>
                <a:cs typeface="Arial"/>
              </a:rPr>
              <a:t>герб</a:t>
            </a:r>
            <a:r>
              <a:rPr sz="300" b="1" spc="500" dirty="0">
                <a:latin typeface="Arial"/>
                <a:cs typeface="Arial"/>
              </a:rPr>
              <a:t> </a:t>
            </a:r>
            <a:r>
              <a:rPr sz="300" b="1" spc="-10" dirty="0">
                <a:latin typeface="Arial"/>
                <a:cs typeface="Arial"/>
              </a:rPr>
              <a:t>области</a:t>
            </a:r>
            <a:endParaRPr sz="300" dirty="0">
              <a:latin typeface="Arial"/>
              <a:cs typeface="Arial"/>
            </a:endParaRPr>
          </a:p>
        </p:txBody>
      </p:sp>
      <p:sp>
        <p:nvSpPr>
          <p:cNvPr id="57" name="object 57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/>
              <a:t>Камешкирский район Пензенская область</a:t>
            </a:r>
            <a:r>
              <a:rPr spc="-10" dirty="0"/>
              <a:t>)</a:t>
            </a:r>
          </a:p>
        </p:txBody>
      </p:sp>
      <p:sp>
        <p:nvSpPr>
          <p:cNvPr id="58" name="object 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15</a:t>
            </a:fld>
            <a:endParaRPr spc="-25" dirty="0"/>
          </a:p>
        </p:txBody>
      </p:sp>
      <p:sp>
        <p:nvSpPr>
          <p:cNvPr id="49" name="object 49"/>
          <p:cNvSpPr txBox="1"/>
          <p:nvPr/>
        </p:nvSpPr>
        <p:spPr>
          <a:xfrm>
            <a:off x="921882" y="2771648"/>
            <a:ext cx="226695" cy="16573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45"/>
              </a:spcBef>
            </a:pPr>
            <a:r>
              <a:rPr sz="300" b="1" spc="-10" dirty="0">
                <a:latin typeface="Arial"/>
                <a:cs typeface="Arial"/>
              </a:rPr>
              <a:t>поместить</a:t>
            </a:r>
            <a:endParaRPr sz="300" dirty="0">
              <a:latin typeface="Arial"/>
              <a:cs typeface="Arial"/>
            </a:endParaRPr>
          </a:p>
          <a:p>
            <a:pPr marL="35560" marR="27940" indent="35560">
              <a:lnSpc>
                <a:spcPts val="290"/>
              </a:lnSpc>
              <a:spcBef>
                <a:spcPts val="114"/>
              </a:spcBef>
            </a:pPr>
            <a:r>
              <a:rPr sz="300" b="1" spc="-20" dirty="0">
                <a:latin typeface="Arial"/>
                <a:cs typeface="Arial"/>
              </a:rPr>
              <a:t>герб</a:t>
            </a:r>
            <a:r>
              <a:rPr sz="300" b="1" spc="500" dirty="0">
                <a:latin typeface="Arial"/>
                <a:cs typeface="Arial"/>
              </a:rPr>
              <a:t> </a:t>
            </a:r>
            <a:r>
              <a:rPr sz="300" b="1" spc="-10" dirty="0">
                <a:latin typeface="Arial"/>
                <a:cs typeface="Arial"/>
              </a:rPr>
              <a:t>области</a:t>
            </a:r>
            <a:endParaRPr sz="30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918414" y="3795775"/>
            <a:ext cx="226695" cy="1625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25"/>
              </a:spcBef>
            </a:pPr>
            <a:r>
              <a:rPr sz="300" b="1" spc="-10" dirty="0">
                <a:latin typeface="Arial"/>
                <a:cs typeface="Arial"/>
              </a:rPr>
              <a:t>поместить</a:t>
            </a:r>
            <a:endParaRPr sz="300" dirty="0">
              <a:latin typeface="Arial"/>
              <a:cs typeface="Arial"/>
            </a:endParaRPr>
          </a:p>
          <a:p>
            <a:pPr marL="35560" marR="27940" indent="35560">
              <a:lnSpc>
                <a:spcPts val="310"/>
              </a:lnSpc>
              <a:spcBef>
                <a:spcPts val="75"/>
              </a:spcBef>
            </a:pPr>
            <a:r>
              <a:rPr sz="300" b="1" spc="-20" dirty="0">
                <a:latin typeface="Arial"/>
                <a:cs typeface="Arial"/>
              </a:rPr>
              <a:t>герб</a:t>
            </a:r>
            <a:r>
              <a:rPr sz="300" b="1" spc="500" dirty="0">
                <a:latin typeface="Arial"/>
                <a:cs typeface="Arial"/>
              </a:rPr>
              <a:t> </a:t>
            </a:r>
            <a:r>
              <a:rPr sz="300" b="1" spc="-10" dirty="0">
                <a:latin typeface="Arial"/>
                <a:cs typeface="Arial"/>
              </a:rPr>
              <a:t>области</a:t>
            </a:r>
            <a:endParaRPr sz="300" dirty="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918414" y="4810759"/>
            <a:ext cx="226695" cy="16573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45"/>
              </a:spcBef>
            </a:pPr>
            <a:r>
              <a:rPr sz="300" b="1" spc="-10" dirty="0">
                <a:latin typeface="Arial"/>
                <a:cs typeface="Arial"/>
              </a:rPr>
              <a:t>поместить</a:t>
            </a:r>
            <a:endParaRPr sz="300">
              <a:latin typeface="Arial"/>
              <a:cs typeface="Arial"/>
            </a:endParaRPr>
          </a:p>
          <a:p>
            <a:pPr marL="35560" marR="27940" indent="35560">
              <a:lnSpc>
                <a:spcPts val="290"/>
              </a:lnSpc>
              <a:spcBef>
                <a:spcPts val="120"/>
              </a:spcBef>
            </a:pPr>
            <a:r>
              <a:rPr sz="300" b="1" spc="-20" dirty="0">
                <a:latin typeface="Arial"/>
                <a:cs typeface="Arial"/>
              </a:rPr>
              <a:t>герб</a:t>
            </a:r>
            <a:r>
              <a:rPr sz="300" b="1" spc="500" dirty="0">
                <a:latin typeface="Arial"/>
                <a:cs typeface="Arial"/>
              </a:rPr>
              <a:t> </a:t>
            </a:r>
            <a:r>
              <a:rPr sz="300" b="1" spc="-10" dirty="0">
                <a:latin typeface="Arial"/>
                <a:cs typeface="Arial"/>
              </a:rPr>
              <a:t>области</a:t>
            </a:r>
            <a:endParaRPr sz="3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18414" y="5825744"/>
            <a:ext cx="226695" cy="16256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25"/>
              </a:spcBef>
            </a:pPr>
            <a:r>
              <a:rPr sz="300" b="1" spc="-10" dirty="0">
                <a:latin typeface="Arial"/>
                <a:cs typeface="Arial"/>
              </a:rPr>
              <a:t>поместить</a:t>
            </a:r>
            <a:endParaRPr sz="300" dirty="0">
              <a:latin typeface="Arial"/>
              <a:cs typeface="Arial"/>
            </a:endParaRPr>
          </a:p>
          <a:p>
            <a:pPr marL="35560" marR="27940" indent="35560">
              <a:lnSpc>
                <a:spcPts val="310"/>
              </a:lnSpc>
              <a:spcBef>
                <a:spcPts val="75"/>
              </a:spcBef>
            </a:pPr>
            <a:r>
              <a:rPr sz="300" b="1" spc="-20" dirty="0">
                <a:latin typeface="Arial"/>
                <a:cs typeface="Arial"/>
              </a:rPr>
              <a:t>герб</a:t>
            </a:r>
            <a:r>
              <a:rPr sz="300" b="1" spc="500" dirty="0">
                <a:latin typeface="Arial"/>
                <a:cs typeface="Arial"/>
              </a:rPr>
              <a:t> </a:t>
            </a:r>
            <a:r>
              <a:rPr sz="300" b="1" spc="-10" dirty="0">
                <a:latin typeface="Arial"/>
                <a:cs typeface="Arial"/>
              </a:rPr>
              <a:t>области</a:t>
            </a:r>
            <a:endParaRPr sz="300" dirty="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566790" y="4819903"/>
            <a:ext cx="226695" cy="16573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45"/>
              </a:spcBef>
            </a:pPr>
            <a:r>
              <a:rPr sz="300" b="1" spc="-10" dirty="0">
                <a:latin typeface="Arial"/>
                <a:cs typeface="Arial"/>
              </a:rPr>
              <a:t>поместить</a:t>
            </a:r>
            <a:endParaRPr sz="300" dirty="0">
              <a:latin typeface="Arial"/>
              <a:cs typeface="Arial"/>
            </a:endParaRPr>
          </a:p>
          <a:p>
            <a:pPr marL="35560" marR="27940" indent="35560">
              <a:lnSpc>
                <a:spcPts val="290"/>
              </a:lnSpc>
              <a:spcBef>
                <a:spcPts val="120"/>
              </a:spcBef>
            </a:pPr>
            <a:r>
              <a:rPr sz="300" b="1" spc="-20" dirty="0">
                <a:latin typeface="Arial"/>
                <a:cs typeface="Arial"/>
              </a:rPr>
              <a:t>герб</a:t>
            </a:r>
            <a:r>
              <a:rPr sz="300" b="1" spc="500" dirty="0">
                <a:latin typeface="Arial"/>
                <a:cs typeface="Arial"/>
              </a:rPr>
              <a:t> </a:t>
            </a:r>
            <a:r>
              <a:rPr sz="300" b="1" spc="-10" dirty="0">
                <a:latin typeface="Arial"/>
                <a:cs typeface="Arial"/>
              </a:rPr>
              <a:t>области</a:t>
            </a:r>
            <a:endParaRPr sz="300" dirty="0">
              <a:latin typeface="Arial"/>
              <a:cs typeface="Arial"/>
            </a:endParaRPr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3"/>
          <a:srcRect l="15180" t="16193" r="11952" b="663"/>
          <a:stretch/>
        </p:blipFill>
        <p:spPr>
          <a:xfrm>
            <a:off x="800374" y="1579761"/>
            <a:ext cx="489943" cy="419275"/>
          </a:xfrm>
          <a:prstGeom prst="rect">
            <a:avLst/>
          </a:prstGeom>
        </p:spPr>
      </p:pic>
      <p:pic>
        <p:nvPicPr>
          <p:cNvPr id="61" name="Рисунок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527" y="3634475"/>
            <a:ext cx="493819" cy="420660"/>
          </a:xfrm>
          <a:prstGeom prst="rect">
            <a:avLst/>
          </a:prstGeom>
        </p:spPr>
      </p:pic>
      <p:pic>
        <p:nvPicPr>
          <p:cNvPr id="62" name="Рисунок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582" y="2613801"/>
            <a:ext cx="493819" cy="420660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20" y="4639311"/>
            <a:ext cx="493819" cy="420660"/>
          </a:xfrm>
          <a:prstGeom prst="rect">
            <a:avLst/>
          </a:prstGeom>
        </p:spPr>
      </p:pic>
      <p:pic>
        <p:nvPicPr>
          <p:cNvPr id="64" name="Рисунок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297" y="5710001"/>
            <a:ext cx="493819" cy="4206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3227" y="1596829"/>
            <a:ext cx="568647" cy="4844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52600" y="2615183"/>
            <a:ext cx="573074" cy="48162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0413" y="3616917"/>
            <a:ext cx="573074" cy="4816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4772" y="4579090"/>
            <a:ext cx="573074" cy="48162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9109" y="3916811"/>
            <a:ext cx="2951337" cy="2388235"/>
          </a:xfrm>
          <a:custGeom>
            <a:avLst/>
            <a:gdLst/>
            <a:ahLst/>
            <a:cxnLst/>
            <a:rect l="l" t="t" r="r" b="b"/>
            <a:pathLst>
              <a:path w="3470910" h="2388235">
                <a:moveTo>
                  <a:pt x="3189372" y="0"/>
                </a:moveTo>
                <a:lnTo>
                  <a:pt x="281476" y="0"/>
                </a:lnTo>
                <a:lnTo>
                  <a:pt x="235819" y="3684"/>
                </a:lnTo>
                <a:lnTo>
                  <a:pt x="192507" y="14349"/>
                </a:lnTo>
                <a:lnTo>
                  <a:pt x="152121" y="31417"/>
                </a:lnTo>
                <a:lnTo>
                  <a:pt x="115239" y="54308"/>
                </a:lnTo>
                <a:lnTo>
                  <a:pt x="82442" y="82442"/>
                </a:lnTo>
                <a:lnTo>
                  <a:pt x="54308" y="115239"/>
                </a:lnTo>
                <a:lnTo>
                  <a:pt x="31417" y="152119"/>
                </a:lnTo>
                <a:lnTo>
                  <a:pt x="14349" y="192505"/>
                </a:lnTo>
                <a:lnTo>
                  <a:pt x="3684" y="235815"/>
                </a:lnTo>
                <a:lnTo>
                  <a:pt x="0" y="281470"/>
                </a:lnTo>
                <a:lnTo>
                  <a:pt x="0" y="2106554"/>
                </a:lnTo>
                <a:lnTo>
                  <a:pt x="3684" y="2152210"/>
                </a:lnTo>
                <a:lnTo>
                  <a:pt x="14349" y="2195521"/>
                </a:lnTo>
                <a:lnTo>
                  <a:pt x="31417" y="2235908"/>
                </a:lnTo>
                <a:lnTo>
                  <a:pt x="54308" y="2272789"/>
                </a:lnTo>
                <a:lnTo>
                  <a:pt x="82442" y="2305587"/>
                </a:lnTo>
                <a:lnTo>
                  <a:pt x="115239" y="2333720"/>
                </a:lnTo>
                <a:lnTo>
                  <a:pt x="152121" y="2356611"/>
                </a:lnTo>
                <a:lnTo>
                  <a:pt x="192507" y="2373679"/>
                </a:lnTo>
                <a:lnTo>
                  <a:pt x="235819" y="2384345"/>
                </a:lnTo>
                <a:lnTo>
                  <a:pt x="281476" y="2388029"/>
                </a:lnTo>
                <a:lnTo>
                  <a:pt x="3189372" y="2388029"/>
                </a:lnTo>
                <a:lnTo>
                  <a:pt x="3235031" y="2384345"/>
                </a:lnTo>
                <a:lnTo>
                  <a:pt x="3278343" y="2373679"/>
                </a:lnTo>
                <a:lnTo>
                  <a:pt x="3318731" y="2356611"/>
                </a:lnTo>
                <a:lnTo>
                  <a:pt x="3355613" y="2333720"/>
                </a:lnTo>
                <a:lnTo>
                  <a:pt x="3388411" y="2305587"/>
                </a:lnTo>
                <a:lnTo>
                  <a:pt x="3416546" y="2272789"/>
                </a:lnTo>
                <a:lnTo>
                  <a:pt x="3439437" y="2235908"/>
                </a:lnTo>
                <a:lnTo>
                  <a:pt x="3456505" y="2195521"/>
                </a:lnTo>
                <a:lnTo>
                  <a:pt x="3467171" y="2152210"/>
                </a:lnTo>
                <a:lnTo>
                  <a:pt x="3470855" y="2106554"/>
                </a:lnTo>
                <a:lnTo>
                  <a:pt x="3470855" y="281470"/>
                </a:lnTo>
                <a:lnTo>
                  <a:pt x="3467171" y="235815"/>
                </a:lnTo>
                <a:lnTo>
                  <a:pt x="3456505" y="192505"/>
                </a:lnTo>
                <a:lnTo>
                  <a:pt x="3439437" y="152119"/>
                </a:lnTo>
                <a:lnTo>
                  <a:pt x="3416546" y="115239"/>
                </a:lnTo>
                <a:lnTo>
                  <a:pt x="3388411" y="82442"/>
                </a:lnTo>
                <a:lnTo>
                  <a:pt x="3355613" y="54308"/>
                </a:lnTo>
                <a:lnTo>
                  <a:pt x="3318731" y="31417"/>
                </a:lnTo>
                <a:lnTo>
                  <a:pt x="3278343" y="14349"/>
                </a:lnTo>
                <a:lnTo>
                  <a:pt x="3235031" y="3684"/>
                </a:lnTo>
                <a:lnTo>
                  <a:pt x="318937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75"/>
              </a:spcBef>
            </a:pPr>
            <a:r>
              <a:rPr spc="-10" dirty="0"/>
              <a:t>ПРЕДЛОЖЕНИЯ</a:t>
            </a:r>
            <a:r>
              <a:rPr spc="-55" dirty="0"/>
              <a:t> </a:t>
            </a:r>
            <a:r>
              <a:rPr dirty="0"/>
              <a:t>ПО</a:t>
            </a:r>
            <a:r>
              <a:rPr spc="-60" dirty="0"/>
              <a:t> </a:t>
            </a:r>
            <a:r>
              <a:rPr dirty="0"/>
              <a:t>КОРРЕКТИРОВКЕ</a:t>
            </a:r>
            <a:r>
              <a:rPr spc="-50" dirty="0"/>
              <a:t> </a:t>
            </a:r>
            <a:r>
              <a:rPr dirty="0"/>
              <a:t>МЕР</a:t>
            </a:r>
            <a:r>
              <a:rPr spc="-55" dirty="0"/>
              <a:t> </a:t>
            </a:r>
            <a:r>
              <a:rPr spc="-10" dirty="0"/>
              <a:t>ФИНАНСОВОЙ </a:t>
            </a:r>
            <a:r>
              <a:rPr dirty="0"/>
              <a:t>И</a:t>
            </a:r>
            <a:r>
              <a:rPr spc="-60" dirty="0"/>
              <a:t> </a:t>
            </a:r>
            <a:r>
              <a:rPr spc="-20" dirty="0"/>
              <a:t>ОРГАНИЗАЦИОННОЙ</a:t>
            </a:r>
            <a:r>
              <a:rPr spc="-60" dirty="0"/>
              <a:t> </a:t>
            </a:r>
            <a:r>
              <a:rPr dirty="0"/>
              <a:t>ПОДДЕРЖКИ</a:t>
            </a:r>
            <a:r>
              <a:rPr spc="-60" dirty="0"/>
              <a:t> </a:t>
            </a:r>
            <a:r>
              <a:rPr spc="-10" dirty="0"/>
              <a:t>ПРОЕКТОВ</a:t>
            </a:r>
          </a:p>
        </p:txBody>
      </p:sp>
      <p:sp>
        <p:nvSpPr>
          <p:cNvPr id="4" name="object 4"/>
          <p:cNvSpPr/>
          <p:nvPr/>
        </p:nvSpPr>
        <p:spPr>
          <a:xfrm>
            <a:off x="627016" y="163626"/>
            <a:ext cx="1899920" cy="274320"/>
          </a:xfrm>
          <a:custGeom>
            <a:avLst/>
            <a:gdLst/>
            <a:ahLst/>
            <a:cxnLst/>
            <a:rect l="l" t="t" r="r" b="b"/>
            <a:pathLst>
              <a:path w="1899920" h="274320">
                <a:moveTo>
                  <a:pt x="1762958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8" y="217790"/>
                </a:lnTo>
                <a:lnTo>
                  <a:pt x="56058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1762945" y="273850"/>
                </a:lnTo>
                <a:lnTo>
                  <a:pt x="1806227" y="266869"/>
                </a:lnTo>
                <a:lnTo>
                  <a:pt x="1843816" y="247431"/>
                </a:lnTo>
                <a:lnTo>
                  <a:pt x="1873457" y="217790"/>
                </a:lnTo>
                <a:lnTo>
                  <a:pt x="1892896" y="180200"/>
                </a:lnTo>
                <a:lnTo>
                  <a:pt x="1899876" y="136918"/>
                </a:lnTo>
                <a:lnTo>
                  <a:pt x="1892896" y="93642"/>
                </a:lnTo>
                <a:lnTo>
                  <a:pt x="1873458" y="56057"/>
                </a:lnTo>
                <a:lnTo>
                  <a:pt x="1843819" y="26418"/>
                </a:lnTo>
                <a:lnTo>
                  <a:pt x="1806234" y="6980"/>
                </a:lnTo>
                <a:lnTo>
                  <a:pt x="176295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62420" y="227076"/>
            <a:ext cx="163957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предложения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корректировке</a:t>
            </a:r>
            <a:endParaRPr sz="8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464324" y="1398173"/>
            <a:ext cx="2856154" cy="2407285"/>
          </a:xfrm>
          <a:custGeom>
            <a:avLst/>
            <a:gdLst/>
            <a:ahLst/>
            <a:cxnLst/>
            <a:rect l="l" t="t" r="r" b="b"/>
            <a:pathLst>
              <a:path w="2155190" h="2407285">
                <a:moveTo>
                  <a:pt x="1893722" y="0"/>
                </a:moveTo>
                <a:lnTo>
                  <a:pt x="260985" y="0"/>
                </a:lnTo>
                <a:lnTo>
                  <a:pt x="214074" y="4204"/>
                </a:lnTo>
                <a:lnTo>
                  <a:pt x="169921" y="16326"/>
                </a:lnTo>
                <a:lnTo>
                  <a:pt x="129263" y="35630"/>
                </a:lnTo>
                <a:lnTo>
                  <a:pt x="92838" y="61376"/>
                </a:lnTo>
                <a:lnTo>
                  <a:pt x="61382" y="92830"/>
                </a:lnTo>
                <a:lnTo>
                  <a:pt x="35633" y="129254"/>
                </a:lnTo>
                <a:lnTo>
                  <a:pt x="16328" y="169910"/>
                </a:lnTo>
                <a:lnTo>
                  <a:pt x="4205" y="214061"/>
                </a:lnTo>
                <a:lnTo>
                  <a:pt x="0" y="260972"/>
                </a:lnTo>
                <a:lnTo>
                  <a:pt x="0" y="2145906"/>
                </a:lnTo>
                <a:lnTo>
                  <a:pt x="4205" y="2192816"/>
                </a:lnTo>
                <a:lnTo>
                  <a:pt x="16328" y="2236968"/>
                </a:lnTo>
                <a:lnTo>
                  <a:pt x="35633" y="2277624"/>
                </a:lnTo>
                <a:lnTo>
                  <a:pt x="61382" y="2314047"/>
                </a:lnTo>
                <a:lnTo>
                  <a:pt x="92838" y="2345501"/>
                </a:lnTo>
                <a:lnTo>
                  <a:pt x="129263" y="2371248"/>
                </a:lnTo>
                <a:lnTo>
                  <a:pt x="169921" y="2390551"/>
                </a:lnTo>
                <a:lnTo>
                  <a:pt x="214074" y="2402674"/>
                </a:lnTo>
                <a:lnTo>
                  <a:pt x="260985" y="2406878"/>
                </a:lnTo>
                <a:lnTo>
                  <a:pt x="1893722" y="2406878"/>
                </a:lnTo>
                <a:lnTo>
                  <a:pt x="1940632" y="2402674"/>
                </a:lnTo>
                <a:lnTo>
                  <a:pt x="1984784" y="2390551"/>
                </a:lnTo>
                <a:lnTo>
                  <a:pt x="2025440" y="2371248"/>
                </a:lnTo>
                <a:lnTo>
                  <a:pt x="2061864" y="2345501"/>
                </a:lnTo>
                <a:lnTo>
                  <a:pt x="2093317" y="2314047"/>
                </a:lnTo>
                <a:lnTo>
                  <a:pt x="2119064" y="2277624"/>
                </a:lnTo>
                <a:lnTo>
                  <a:pt x="2138367" y="2236968"/>
                </a:lnTo>
                <a:lnTo>
                  <a:pt x="2150490" y="2192816"/>
                </a:lnTo>
                <a:lnTo>
                  <a:pt x="2154694" y="2145906"/>
                </a:lnTo>
                <a:lnTo>
                  <a:pt x="2154694" y="260972"/>
                </a:lnTo>
                <a:lnTo>
                  <a:pt x="2150490" y="214061"/>
                </a:lnTo>
                <a:lnTo>
                  <a:pt x="2138367" y="169910"/>
                </a:lnTo>
                <a:lnTo>
                  <a:pt x="2119064" y="129254"/>
                </a:lnTo>
                <a:lnTo>
                  <a:pt x="2093317" y="92830"/>
                </a:lnTo>
                <a:lnTo>
                  <a:pt x="2061864" y="61376"/>
                </a:lnTo>
                <a:lnTo>
                  <a:pt x="2025440" y="35630"/>
                </a:lnTo>
                <a:lnTo>
                  <a:pt x="1984784" y="16326"/>
                </a:lnTo>
                <a:lnTo>
                  <a:pt x="1940632" y="4204"/>
                </a:lnTo>
                <a:lnTo>
                  <a:pt x="189372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18905" y="1425669"/>
            <a:ext cx="2886560" cy="2407285"/>
          </a:xfrm>
          <a:custGeom>
            <a:avLst/>
            <a:gdLst/>
            <a:ahLst/>
            <a:cxnLst/>
            <a:rect l="l" t="t" r="r" b="b"/>
            <a:pathLst>
              <a:path w="2780665" h="2407285">
                <a:moveTo>
                  <a:pt x="2508982" y="0"/>
                </a:moveTo>
                <a:lnTo>
                  <a:pt x="271424" y="0"/>
                </a:lnTo>
                <a:lnTo>
                  <a:pt x="222635" y="4373"/>
                </a:lnTo>
                <a:lnTo>
                  <a:pt x="176715" y="16981"/>
                </a:lnTo>
                <a:lnTo>
                  <a:pt x="134431" y="37058"/>
                </a:lnTo>
                <a:lnTo>
                  <a:pt x="96549" y="63837"/>
                </a:lnTo>
                <a:lnTo>
                  <a:pt x="63835" y="96551"/>
                </a:lnTo>
                <a:lnTo>
                  <a:pt x="37057" y="134433"/>
                </a:lnTo>
                <a:lnTo>
                  <a:pt x="16981" y="176717"/>
                </a:lnTo>
                <a:lnTo>
                  <a:pt x="4373" y="222636"/>
                </a:lnTo>
                <a:lnTo>
                  <a:pt x="0" y="271424"/>
                </a:lnTo>
                <a:lnTo>
                  <a:pt x="0" y="2135454"/>
                </a:lnTo>
                <a:lnTo>
                  <a:pt x="4373" y="2184244"/>
                </a:lnTo>
                <a:lnTo>
                  <a:pt x="16981" y="2230165"/>
                </a:lnTo>
                <a:lnTo>
                  <a:pt x="37057" y="2272450"/>
                </a:lnTo>
                <a:lnTo>
                  <a:pt x="63835" y="2310332"/>
                </a:lnTo>
                <a:lnTo>
                  <a:pt x="96549" y="2343045"/>
                </a:lnTo>
                <a:lnTo>
                  <a:pt x="134431" y="2369822"/>
                </a:lnTo>
                <a:lnTo>
                  <a:pt x="176715" y="2389898"/>
                </a:lnTo>
                <a:lnTo>
                  <a:pt x="222635" y="2402505"/>
                </a:lnTo>
                <a:lnTo>
                  <a:pt x="271424" y="2406878"/>
                </a:lnTo>
                <a:lnTo>
                  <a:pt x="2508982" y="2406878"/>
                </a:lnTo>
                <a:lnTo>
                  <a:pt x="2557770" y="2402505"/>
                </a:lnTo>
                <a:lnTo>
                  <a:pt x="2603689" y="2389898"/>
                </a:lnTo>
                <a:lnTo>
                  <a:pt x="2645973" y="2369822"/>
                </a:lnTo>
                <a:lnTo>
                  <a:pt x="2683855" y="2343045"/>
                </a:lnTo>
                <a:lnTo>
                  <a:pt x="2716569" y="2310332"/>
                </a:lnTo>
                <a:lnTo>
                  <a:pt x="2743348" y="2272450"/>
                </a:lnTo>
                <a:lnTo>
                  <a:pt x="2763425" y="2230165"/>
                </a:lnTo>
                <a:lnTo>
                  <a:pt x="2776033" y="2184244"/>
                </a:lnTo>
                <a:lnTo>
                  <a:pt x="2780407" y="2135454"/>
                </a:lnTo>
                <a:lnTo>
                  <a:pt x="2780407" y="271424"/>
                </a:lnTo>
                <a:lnTo>
                  <a:pt x="2776033" y="222636"/>
                </a:lnTo>
                <a:lnTo>
                  <a:pt x="2763425" y="176717"/>
                </a:lnTo>
                <a:lnTo>
                  <a:pt x="2743348" y="134433"/>
                </a:lnTo>
                <a:lnTo>
                  <a:pt x="2716569" y="96551"/>
                </a:lnTo>
                <a:lnTo>
                  <a:pt x="2683855" y="63837"/>
                </a:lnTo>
                <a:lnTo>
                  <a:pt x="2645973" y="37058"/>
                </a:lnTo>
                <a:lnTo>
                  <a:pt x="2603689" y="16981"/>
                </a:lnTo>
                <a:lnTo>
                  <a:pt x="2557770" y="4373"/>
                </a:lnTo>
                <a:lnTo>
                  <a:pt x="250898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91947" y="3919791"/>
            <a:ext cx="2837453" cy="2388235"/>
          </a:xfrm>
          <a:custGeom>
            <a:avLst/>
            <a:gdLst/>
            <a:ahLst/>
            <a:cxnLst/>
            <a:rect l="l" t="t" r="r" b="b"/>
            <a:pathLst>
              <a:path w="2726690" h="2388235">
                <a:moveTo>
                  <a:pt x="2469654" y="0"/>
                </a:moveTo>
                <a:lnTo>
                  <a:pt x="256527" y="0"/>
                </a:lnTo>
                <a:lnTo>
                  <a:pt x="210414" y="4132"/>
                </a:lnTo>
                <a:lnTo>
                  <a:pt x="167014" y="16048"/>
                </a:lnTo>
                <a:lnTo>
                  <a:pt x="127050" y="35021"/>
                </a:lnTo>
                <a:lnTo>
                  <a:pt x="91247" y="60329"/>
                </a:lnTo>
                <a:lnTo>
                  <a:pt x="60330" y="91245"/>
                </a:lnTo>
                <a:lnTo>
                  <a:pt x="35022" y="127047"/>
                </a:lnTo>
                <a:lnTo>
                  <a:pt x="16048" y="167008"/>
                </a:lnTo>
                <a:lnTo>
                  <a:pt x="4132" y="210405"/>
                </a:lnTo>
                <a:lnTo>
                  <a:pt x="0" y="256514"/>
                </a:lnTo>
                <a:lnTo>
                  <a:pt x="0" y="2131507"/>
                </a:lnTo>
                <a:lnTo>
                  <a:pt x="4132" y="2177616"/>
                </a:lnTo>
                <a:lnTo>
                  <a:pt x="16048" y="2221015"/>
                </a:lnTo>
                <a:lnTo>
                  <a:pt x="35022" y="2260977"/>
                </a:lnTo>
                <a:lnTo>
                  <a:pt x="60330" y="2296780"/>
                </a:lnTo>
                <a:lnTo>
                  <a:pt x="91247" y="2327697"/>
                </a:lnTo>
                <a:lnTo>
                  <a:pt x="127050" y="2353005"/>
                </a:lnTo>
                <a:lnTo>
                  <a:pt x="167014" y="2371979"/>
                </a:lnTo>
                <a:lnTo>
                  <a:pt x="210414" y="2383895"/>
                </a:lnTo>
                <a:lnTo>
                  <a:pt x="256527" y="2388027"/>
                </a:lnTo>
                <a:lnTo>
                  <a:pt x="2469654" y="2388027"/>
                </a:lnTo>
                <a:lnTo>
                  <a:pt x="2515763" y="2383895"/>
                </a:lnTo>
                <a:lnTo>
                  <a:pt x="2559160" y="2371979"/>
                </a:lnTo>
                <a:lnTo>
                  <a:pt x="2599122" y="2353005"/>
                </a:lnTo>
                <a:lnTo>
                  <a:pt x="2634923" y="2327697"/>
                </a:lnTo>
                <a:lnTo>
                  <a:pt x="2665840" y="2296780"/>
                </a:lnTo>
                <a:lnTo>
                  <a:pt x="2691147" y="2260977"/>
                </a:lnTo>
                <a:lnTo>
                  <a:pt x="2710121" y="2221015"/>
                </a:lnTo>
                <a:lnTo>
                  <a:pt x="2722036" y="2177616"/>
                </a:lnTo>
                <a:lnTo>
                  <a:pt x="2726169" y="2131507"/>
                </a:lnTo>
                <a:lnTo>
                  <a:pt x="2726169" y="256514"/>
                </a:lnTo>
                <a:lnTo>
                  <a:pt x="2722036" y="210405"/>
                </a:lnTo>
                <a:lnTo>
                  <a:pt x="2710121" y="167008"/>
                </a:lnTo>
                <a:lnTo>
                  <a:pt x="2691147" y="127047"/>
                </a:lnTo>
                <a:lnTo>
                  <a:pt x="2665840" y="91245"/>
                </a:lnTo>
                <a:lnTo>
                  <a:pt x="2634923" y="60329"/>
                </a:lnTo>
                <a:lnTo>
                  <a:pt x="2599122" y="35021"/>
                </a:lnTo>
                <a:lnTo>
                  <a:pt x="2559160" y="16048"/>
                </a:lnTo>
                <a:lnTo>
                  <a:pt x="2515763" y="4132"/>
                </a:lnTo>
                <a:lnTo>
                  <a:pt x="246965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892401" y="3919791"/>
            <a:ext cx="2895717" cy="2388235"/>
          </a:xfrm>
          <a:custGeom>
            <a:avLst/>
            <a:gdLst/>
            <a:ahLst/>
            <a:cxnLst/>
            <a:rect l="l" t="t" r="r" b="b"/>
            <a:pathLst>
              <a:path w="2726690" h="2388235">
                <a:moveTo>
                  <a:pt x="2445524" y="0"/>
                </a:moveTo>
                <a:lnTo>
                  <a:pt x="280631" y="0"/>
                </a:lnTo>
                <a:lnTo>
                  <a:pt x="235111" y="3672"/>
                </a:lnTo>
                <a:lnTo>
                  <a:pt x="191929" y="14306"/>
                </a:lnTo>
                <a:lnTo>
                  <a:pt x="151664" y="31323"/>
                </a:lnTo>
                <a:lnTo>
                  <a:pt x="114893" y="54145"/>
                </a:lnTo>
                <a:lnTo>
                  <a:pt x="82194" y="82195"/>
                </a:lnTo>
                <a:lnTo>
                  <a:pt x="54145" y="114896"/>
                </a:lnTo>
                <a:lnTo>
                  <a:pt x="31323" y="151668"/>
                </a:lnTo>
                <a:lnTo>
                  <a:pt x="14306" y="191936"/>
                </a:lnTo>
                <a:lnTo>
                  <a:pt x="3672" y="235120"/>
                </a:lnTo>
                <a:lnTo>
                  <a:pt x="0" y="280644"/>
                </a:lnTo>
                <a:lnTo>
                  <a:pt x="0" y="2107387"/>
                </a:lnTo>
                <a:lnTo>
                  <a:pt x="3672" y="2152908"/>
                </a:lnTo>
                <a:lnTo>
                  <a:pt x="14306" y="2196091"/>
                </a:lnTo>
                <a:lnTo>
                  <a:pt x="31323" y="2236357"/>
                </a:lnTo>
                <a:lnTo>
                  <a:pt x="54145" y="2273129"/>
                </a:lnTo>
                <a:lnTo>
                  <a:pt x="82194" y="2305830"/>
                </a:lnTo>
                <a:lnTo>
                  <a:pt x="114893" y="2333880"/>
                </a:lnTo>
                <a:lnTo>
                  <a:pt x="151664" y="2356703"/>
                </a:lnTo>
                <a:lnTo>
                  <a:pt x="191929" y="2373720"/>
                </a:lnTo>
                <a:lnTo>
                  <a:pt x="235111" y="2384354"/>
                </a:lnTo>
                <a:lnTo>
                  <a:pt x="280631" y="2388027"/>
                </a:lnTo>
                <a:lnTo>
                  <a:pt x="2445524" y="2388027"/>
                </a:lnTo>
                <a:lnTo>
                  <a:pt x="2491045" y="2384354"/>
                </a:lnTo>
                <a:lnTo>
                  <a:pt x="2534228" y="2373720"/>
                </a:lnTo>
                <a:lnTo>
                  <a:pt x="2574494" y="2356703"/>
                </a:lnTo>
                <a:lnTo>
                  <a:pt x="2611267" y="2333880"/>
                </a:lnTo>
                <a:lnTo>
                  <a:pt x="2643968" y="2305830"/>
                </a:lnTo>
                <a:lnTo>
                  <a:pt x="2672019" y="2273129"/>
                </a:lnTo>
                <a:lnTo>
                  <a:pt x="2694843" y="2236357"/>
                </a:lnTo>
                <a:lnTo>
                  <a:pt x="2711861" y="2196091"/>
                </a:lnTo>
                <a:lnTo>
                  <a:pt x="2722496" y="2152908"/>
                </a:lnTo>
                <a:lnTo>
                  <a:pt x="2726169" y="2107387"/>
                </a:lnTo>
                <a:lnTo>
                  <a:pt x="2726169" y="280644"/>
                </a:lnTo>
                <a:lnTo>
                  <a:pt x="2722496" y="235120"/>
                </a:lnTo>
                <a:lnTo>
                  <a:pt x="2711861" y="191936"/>
                </a:lnTo>
                <a:lnTo>
                  <a:pt x="2694843" y="151668"/>
                </a:lnTo>
                <a:lnTo>
                  <a:pt x="2672019" y="114896"/>
                </a:lnTo>
                <a:lnTo>
                  <a:pt x="2643968" y="82195"/>
                </a:lnTo>
                <a:lnTo>
                  <a:pt x="2611267" y="54145"/>
                </a:lnTo>
                <a:lnTo>
                  <a:pt x="2574494" y="31323"/>
                </a:lnTo>
                <a:lnTo>
                  <a:pt x="2534228" y="14306"/>
                </a:lnTo>
                <a:lnTo>
                  <a:pt x="2491045" y="3672"/>
                </a:lnTo>
                <a:lnTo>
                  <a:pt x="244552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2192909" y="2140484"/>
            <a:ext cx="1748155" cy="85153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273050">
              <a:lnSpc>
                <a:spcPts val="1300"/>
              </a:lnSpc>
              <a:spcBef>
                <a:spcPts val="16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АКТИВНАЯ ИНФОРМАЦИОННАЯ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240"/>
              </a:lnSpc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 КОНСУЛЬТАЦИОННАЯ</a:t>
            </a:r>
            <a:endParaRPr sz="1100" dirty="0">
              <a:latin typeface="Arial"/>
              <a:cs typeface="Arial"/>
            </a:endParaRPr>
          </a:p>
          <a:p>
            <a:pPr marL="12700" marR="155575">
              <a:lnSpc>
                <a:spcPts val="1300"/>
              </a:lnSpc>
              <a:spcBef>
                <a:spcPts val="45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ПОДДЕРЖКА ПРЕДПРИНИМАТЕЛЕЙ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29171" y="4292661"/>
            <a:ext cx="1591310" cy="103124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85090">
              <a:lnSpc>
                <a:spcPct val="98800"/>
              </a:lnSpc>
              <a:spcBef>
                <a:spcPts val="114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УМЕНЬШЕНИЕ КОЛИЧЕСТВА БЮРОКРАТИЧЕСКИХ ПРОЦЕДУР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295"/>
              </a:lnSpc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ПОЛУЧЕНИЯ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МЕР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ПОДДЕРЖКИ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343570" y="4259394"/>
            <a:ext cx="1609725" cy="85153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ПЕРЕНОС</a:t>
            </a:r>
            <a:r>
              <a:rPr sz="11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ПРОЦЕДУР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ЭЛЕКТРОННЫЙ</a:t>
            </a:r>
            <a:r>
              <a:rPr sz="11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ВИД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СОКРАЩЕНИЯ ВРЕМЕННЫХ ИЗДЕРЖЕК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99707" y="2050631"/>
            <a:ext cx="1854200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СОЗДАНИЕ</a:t>
            </a:r>
            <a:r>
              <a:rPr sz="11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ПРОЕКТНОГО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ОФИСА,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КОТОРЫЙ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БУДЕТ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ЗАНИМАТЬСЯ</a:t>
            </a:r>
            <a:r>
              <a:rPr sz="11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ОЦЕНКОЙ</a:t>
            </a:r>
            <a:r>
              <a:rPr sz="11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 ПРОРАБОТКОЙ ИНВЕСТИЦИОННЫХ ПРОЕКТОВ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04883" y="4285676"/>
            <a:ext cx="1576070" cy="5226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СНИЖЕНИЕ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НАЛОГОВЫХ</a:t>
            </a:r>
            <a:r>
              <a:rPr sz="11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СТАВОК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МСП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41535" y="1551432"/>
            <a:ext cx="362711" cy="362712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178552" y="1551432"/>
            <a:ext cx="362712" cy="362712"/>
          </a:xfrm>
          <a:prstGeom prst="rect">
            <a:avLst/>
          </a:prstGeom>
        </p:spPr>
      </p:pic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/>
              <a:t>Камешкирский район Пензенская область </a:t>
            </a:r>
            <a:r>
              <a:rPr spc="-10" dirty="0"/>
              <a:t>)</a:t>
            </a: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16</a:t>
            </a:fld>
            <a:endParaRPr spc="-25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object 30"/>
          <p:cNvSpPr/>
          <p:nvPr/>
        </p:nvSpPr>
        <p:spPr>
          <a:xfrm>
            <a:off x="627015" y="1429321"/>
            <a:ext cx="4498340" cy="1116330"/>
          </a:xfrm>
          <a:custGeom>
            <a:avLst/>
            <a:gdLst/>
            <a:ahLst/>
            <a:cxnLst/>
            <a:rect l="l" t="t" r="r" b="b"/>
            <a:pathLst>
              <a:path w="4498340" h="1116330">
                <a:moveTo>
                  <a:pt x="4224574" y="0"/>
                </a:moveTo>
                <a:lnTo>
                  <a:pt x="273264" y="0"/>
                </a:lnTo>
                <a:lnTo>
                  <a:pt x="224145" y="4402"/>
                </a:lnTo>
                <a:lnTo>
                  <a:pt x="177914" y="17095"/>
                </a:lnTo>
                <a:lnTo>
                  <a:pt x="135343" y="37307"/>
                </a:lnTo>
                <a:lnTo>
                  <a:pt x="97203" y="64266"/>
                </a:lnTo>
                <a:lnTo>
                  <a:pt x="64268" y="97201"/>
                </a:lnTo>
                <a:lnTo>
                  <a:pt x="37308" y="135340"/>
                </a:lnTo>
                <a:lnTo>
                  <a:pt x="17096" y="177912"/>
                </a:lnTo>
                <a:lnTo>
                  <a:pt x="4402" y="224144"/>
                </a:lnTo>
                <a:lnTo>
                  <a:pt x="0" y="273265"/>
                </a:lnTo>
                <a:lnTo>
                  <a:pt x="0" y="842733"/>
                </a:lnTo>
                <a:lnTo>
                  <a:pt x="4402" y="891852"/>
                </a:lnTo>
                <a:lnTo>
                  <a:pt x="17096" y="938082"/>
                </a:lnTo>
                <a:lnTo>
                  <a:pt x="37308" y="980653"/>
                </a:lnTo>
                <a:lnTo>
                  <a:pt x="64268" y="1018792"/>
                </a:lnTo>
                <a:lnTo>
                  <a:pt x="97203" y="1051728"/>
                </a:lnTo>
                <a:lnTo>
                  <a:pt x="135343" y="1078689"/>
                </a:lnTo>
                <a:lnTo>
                  <a:pt x="177914" y="1098902"/>
                </a:lnTo>
                <a:lnTo>
                  <a:pt x="224145" y="1111596"/>
                </a:lnTo>
                <a:lnTo>
                  <a:pt x="273264" y="1115999"/>
                </a:lnTo>
                <a:lnTo>
                  <a:pt x="4224574" y="1115999"/>
                </a:lnTo>
                <a:lnTo>
                  <a:pt x="4273696" y="1111596"/>
                </a:lnTo>
                <a:lnTo>
                  <a:pt x="4319928" y="1098902"/>
                </a:lnTo>
                <a:lnTo>
                  <a:pt x="4362500" y="1078689"/>
                </a:lnTo>
                <a:lnTo>
                  <a:pt x="4400639" y="1051728"/>
                </a:lnTo>
                <a:lnTo>
                  <a:pt x="4433574" y="1018792"/>
                </a:lnTo>
                <a:lnTo>
                  <a:pt x="4460533" y="980653"/>
                </a:lnTo>
                <a:lnTo>
                  <a:pt x="4480745" y="938082"/>
                </a:lnTo>
                <a:lnTo>
                  <a:pt x="4493438" y="891852"/>
                </a:lnTo>
                <a:lnTo>
                  <a:pt x="4497840" y="842733"/>
                </a:lnTo>
                <a:lnTo>
                  <a:pt x="4497840" y="273265"/>
                </a:lnTo>
                <a:lnTo>
                  <a:pt x="4493438" y="224144"/>
                </a:lnTo>
                <a:lnTo>
                  <a:pt x="4480745" y="177912"/>
                </a:lnTo>
                <a:lnTo>
                  <a:pt x="4460533" y="135340"/>
                </a:lnTo>
                <a:lnTo>
                  <a:pt x="4433574" y="97201"/>
                </a:lnTo>
                <a:lnTo>
                  <a:pt x="4400639" y="64266"/>
                </a:lnTo>
                <a:lnTo>
                  <a:pt x="4362500" y="37307"/>
                </a:lnTo>
                <a:lnTo>
                  <a:pt x="4319928" y="17095"/>
                </a:lnTo>
                <a:lnTo>
                  <a:pt x="4273696" y="4402"/>
                </a:lnTo>
                <a:lnTo>
                  <a:pt x="422457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4258262" y="685800"/>
            <a:ext cx="1837738" cy="381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КОНТАКТЫ</a:t>
            </a:r>
          </a:p>
        </p:txBody>
      </p:sp>
      <p:sp>
        <p:nvSpPr>
          <p:cNvPr id="32" name="object 32"/>
          <p:cNvSpPr/>
          <p:nvPr/>
        </p:nvSpPr>
        <p:spPr>
          <a:xfrm>
            <a:off x="627016" y="163626"/>
            <a:ext cx="757555" cy="274320"/>
          </a:xfrm>
          <a:custGeom>
            <a:avLst/>
            <a:gdLst/>
            <a:ahLst/>
            <a:cxnLst/>
            <a:rect l="l" t="t" r="r" b="b"/>
            <a:pathLst>
              <a:path w="757555" h="274320">
                <a:moveTo>
                  <a:pt x="620245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7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7" y="217790"/>
                </a:lnTo>
                <a:lnTo>
                  <a:pt x="56057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620245" y="273850"/>
                </a:lnTo>
                <a:lnTo>
                  <a:pt x="663523" y="266869"/>
                </a:lnTo>
                <a:lnTo>
                  <a:pt x="701110" y="247431"/>
                </a:lnTo>
                <a:lnTo>
                  <a:pt x="730750" y="217790"/>
                </a:lnTo>
                <a:lnTo>
                  <a:pt x="750188" y="180200"/>
                </a:lnTo>
                <a:lnTo>
                  <a:pt x="757168" y="136918"/>
                </a:lnTo>
                <a:lnTo>
                  <a:pt x="750188" y="93642"/>
                </a:lnTo>
                <a:lnTo>
                  <a:pt x="730750" y="56057"/>
                </a:lnTo>
                <a:lnTo>
                  <a:pt x="701110" y="26418"/>
                </a:lnTo>
                <a:lnTo>
                  <a:pt x="663523" y="6980"/>
                </a:lnTo>
                <a:lnTo>
                  <a:pt x="62024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762420" y="227076"/>
            <a:ext cx="49339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контакты</a:t>
            </a:r>
            <a:endParaRPr sz="8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60124" y="1603247"/>
            <a:ext cx="1928495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spc="-55" dirty="0">
                <a:solidFill>
                  <a:srgbClr val="FFFFFF"/>
                </a:solidFill>
                <a:latin typeface="Arial"/>
                <a:cs typeface="Arial"/>
              </a:rPr>
              <a:t>Администрация Камешкирского района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871727" y="2029967"/>
            <a:ext cx="2456815" cy="396240"/>
            <a:chOff x="871727" y="2029967"/>
            <a:chExt cx="2456815" cy="396240"/>
          </a:xfrm>
        </p:grpSpPr>
        <p:pic>
          <p:nvPicPr>
            <p:cNvPr id="36" name="object 3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1727" y="2036063"/>
              <a:ext cx="182880" cy="182879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45535" y="2029967"/>
              <a:ext cx="182879" cy="18287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45535" y="2243327"/>
              <a:ext cx="182879" cy="182879"/>
            </a:xfrm>
            <a:prstGeom prst="rect">
              <a:avLst/>
            </a:prstGeom>
          </p:spPr>
        </p:pic>
      </p:grpSp>
      <p:sp>
        <p:nvSpPr>
          <p:cNvPr id="39" name="object 39"/>
          <p:cNvSpPr txBox="1"/>
          <p:nvPr/>
        </p:nvSpPr>
        <p:spPr>
          <a:xfrm>
            <a:off x="1144112" y="2016757"/>
            <a:ext cx="144806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dirty="0" err="1">
                <a:solidFill>
                  <a:schemeClr val="bg1"/>
                </a:solidFill>
                <a:latin typeface="Arial"/>
                <a:cs typeface="Arial"/>
              </a:rPr>
              <a:t>Ппензенская</a:t>
            </a:r>
            <a:r>
              <a:rPr lang="ru-RU" sz="700" dirty="0">
                <a:solidFill>
                  <a:schemeClr val="bg1"/>
                </a:solidFill>
                <a:latin typeface="Arial"/>
                <a:cs typeface="Arial"/>
              </a:rPr>
              <a:t> область </a:t>
            </a:r>
            <a:r>
              <a:rPr lang="ru-RU" sz="700" dirty="0" err="1">
                <a:solidFill>
                  <a:schemeClr val="bg1"/>
                </a:solidFill>
                <a:latin typeface="Arial"/>
                <a:cs typeface="Arial"/>
              </a:rPr>
              <a:t>сР.Камешкирул.Радищева</a:t>
            </a:r>
            <a:r>
              <a:rPr lang="ru-RU" sz="700" dirty="0">
                <a:solidFill>
                  <a:schemeClr val="bg1"/>
                </a:solidFill>
                <a:latin typeface="Arial"/>
                <a:cs typeface="Arial"/>
              </a:rPr>
              <a:t> д.15</a:t>
            </a:r>
            <a:endParaRPr sz="7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3481070" y="2041143"/>
            <a:ext cx="131953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b="1" spc="-10" dirty="0">
                <a:solidFill>
                  <a:srgbClr val="FFFFFF"/>
                </a:solidFill>
                <a:latin typeface="Arial"/>
                <a:cs typeface="Arial"/>
              </a:rPr>
              <a:t>88414521152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481070" y="2257551"/>
            <a:ext cx="109093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700" b="1" spc="-10" dirty="0" err="1">
                <a:solidFill>
                  <a:srgbClr val="FFFFFF"/>
                </a:solidFill>
                <a:latin typeface="Arial"/>
                <a:cs typeface="Arial"/>
              </a:rPr>
              <a:t>kamesh-adm@sura,ru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633432" y="2728849"/>
            <a:ext cx="4498340" cy="1116330"/>
          </a:xfrm>
          <a:custGeom>
            <a:avLst/>
            <a:gdLst/>
            <a:ahLst/>
            <a:cxnLst/>
            <a:rect l="l" t="t" r="r" b="b"/>
            <a:pathLst>
              <a:path w="4498340" h="1116329">
                <a:moveTo>
                  <a:pt x="4194755" y="0"/>
                </a:moveTo>
                <a:lnTo>
                  <a:pt x="303082" y="0"/>
                </a:lnTo>
                <a:lnTo>
                  <a:pt x="253921" y="3966"/>
                </a:lnTo>
                <a:lnTo>
                  <a:pt x="207285" y="15451"/>
                </a:lnTo>
                <a:lnTo>
                  <a:pt x="163799" y="33830"/>
                </a:lnTo>
                <a:lnTo>
                  <a:pt x="124086" y="58478"/>
                </a:lnTo>
                <a:lnTo>
                  <a:pt x="88771" y="88772"/>
                </a:lnTo>
                <a:lnTo>
                  <a:pt x="58477" y="124088"/>
                </a:lnTo>
                <a:lnTo>
                  <a:pt x="33829" y="163801"/>
                </a:lnTo>
                <a:lnTo>
                  <a:pt x="15451" y="207288"/>
                </a:lnTo>
                <a:lnTo>
                  <a:pt x="3966" y="253924"/>
                </a:lnTo>
                <a:lnTo>
                  <a:pt x="0" y="303085"/>
                </a:lnTo>
                <a:lnTo>
                  <a:pt x="0" y="812927"/>
                </a:lnTo>
                <a:lnTo>
                  <a:pt x="3966" y="862087"/>
                </a:lnTo>
                <a:lnTo>
                  <a:pt x="15451" y="908722"/>
                </a:lnTo>
                <a:lnTo>
                  <a:pt x="33829" y="952207"/>
                </a:lnTo>
                <a:lnTo>
                  <a:pt x="58477" y="991919"/>
                </a:lnTo>
                <a:lnTo>
                  <a:pt x="88771" y="1027233"/>
                </a:lnTo>
                <a:lnTo>
                  <a:pt x="124086" y="1057525"/>
                </a:lnTo>
                <a:lnTo>
                  <a:pt x="163799" y="1082172"/>
                </a:lnTo>
                <a:lnTo>
                  <a:pt x="207285" y="1100549"/>
                </a:lnTo>
                <a:lnTo>
                  <a:pt x="253921" y="1112033"/>
                </a:lnTo>
                <a:lnTo>
                  <a:pt x="303082" y="1115999"/>
                </a:lnTo>
                <a:lnTo>
                  <a:pt x="4194755" y="1115999"/>
                </a:lnTo>
                <a:lnTo>
                  <a:pt x="4243919" y="1112033"/>
                </a:lnTo>
                <a:lnTo>
                  <a:pt x="4290557" y="1100549"/>
                </a:lnTo>
                <a:lnTo>
                  <a:pt x="4334044" y="1082172"/>
                </a:lnTo>
                <a:lnTo>
                  <a:pt x="4373757" y="1057525"/>
                </a:lnTo>
                <a:lnTo>
                  <a:pt x="4409072" y="1027233"/>
                </a:lnTo>
                <a:lnTo>
                  <a:pt x="4439365" y="991919"/>
                </a:lnTo>
                <a:lnTo>
                  <a:pt x="4464012" y="952207"/>
                </a:lnTo>
                <a:lnTo>
                  <a:pt x="4482390" y="908722"/>
                </a:lnTo>
                <a:lnTo>
                  <a:pt x="4493874" y="862087"/>
                </a:lnTo>
                <a:lnTo>
                  <a:pt x="4497840" y="812927"/>
                </a:lnTo>
                <a:lnTo>
                  <a:pt x="4497840" y="303085"/>
                </a:lnTo>
                <a:lnTo>
                  <a:pt x="4493874" y="253924"/>
                </a:lnTo>
                <a:lnTo>
                  <a:pt x="4482390" y="207288"/>
                </a:lnTo>
                <a:lnTo>
                  <a:pt x="4464012" y="163801"/>
                </a:lnTo>
                <a:lnTo>
                  <a:pt x="4439365" y="124088"/>
                </a:lnTo>
                <a:lnTo>
                  <a:pt x="4409072" y="88772"/>
                </a:lnTo>
                <a:lnTo>
                  <a:pt x="4373757" y="58478"/>
                </a:lnTo>
                <a:lnTo>
                  <a:pt x="4334044" y="33830"/>
                </a:lnTo>
                <a:lnTo>
                  <a:pt x="4290557" y="15451"/>
                </a:lnTo>
                <a:lnTo>
                  <a:pt x="4243919" y="3966"/>
                </a:lnTo>
                <a:lnTo>
                  <a:pt x="419475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860124" y="2849880"/>
            <a:ext cx="228541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МАУ МФЦ Камешкирского района Пензенской области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871727" y="3276600"/>
            <a:ext cx="2456815" cy="396240"/>
            <a:chOff x="871727" y="3276600"/>
            <a:chExt cx="2456815" cy="396240"/>
          </a:xfrm>
        </p:grpSpPr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1727" y="3282695"/>
              <a:ext cx="182880" cy="18287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145535" y="3276600"/>
              <a:ext cx="182879" cy="182879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145535" y="3489959"/>
              <a:ext cx="182879" cy="182879"/>
            </a:xfrm>
            <a:prstGeom prst="rect">
              <a:avLst/>
            </a:prstGeom>
          </p:spPr>
        </p:pic>
      </p:grpSp>
      <p:sp>
        <p:nvSpPr>
          <p:cNvPr id="48" name="object 48"/>
          <p:cNvSpPr txBox="1"/>
          <p:nvPr/>
        </p:nvSpPr>
        <p:spPr>
          <a:xfrm>
            <a:off x="1144112" y="3287776"/>
            <a:ext cx="152288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b="1" spc="-10" dirty="0">
                <a:solidFill>
                  <a:srgbClr val="FFFFFF"/>
                </a:solidFill>
                <a:latin typeface="Arial"/>
                <a:cs typeface="Arial"/>
              </a:rPr>
              <a:t>Пензенская область </a:t>
            </a:r>
            <a:r>
              <a:rPr lang="ru-RU" sz="700" b="1" spc="-10" dirty="0" err="1">
                <a:solidFill>
                  <a:srgbClr val="FFFFFF"/>
                </a:solidFill>
                <a:latin typeface="Arial"/>
                <a:cs typeface="Arial"/>
              </a:rPr>
              <a:t>С.Р.Камешкирул.Радищева</a:t>
            </a:r>
            <a:r>
              <a:rPr lang="ru-RU" sz="700" b="1" spc="-10" dirty="0">
                <a:solidFill>
                  <a:srgbClr val="FFFFFF"/>
                </a:solidFill>
                <a:latin typeface="Arial"/>
                <a:cs typeface="Arial"/>
              </a:rPr>
              <a:t> д. 5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481070" y="3354424"/>
            <a:ext cx="86233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700" b="1" spc="-10" dirty="0">
                <a:solidFill>
                  <a:srgbClr val="FFFFFF"/>
                </a:solidFill>
                <a:latin typeface="Arial"/>
                <a:cs typeface="Arial"/>
              </a:rPr>
              <a:t>88414521717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481070" y="3504185"/>
            <a:ext cx="786130" cy="1205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700" b="1" spc="-10" dirty="0" err="1">
                <a:solidFill>
                  <a:srgbClr val="FFFFFF"/>
                </a:solidFill>
                <a:latin typeface="Arial"/>
                <a:cs typeface="Arial"/>
              </a:rPr>
              <a:t>mfz@sura</a:t>
            </a:r>
            <a:r>
              <a:rPr lang="en-US" sz="700" b="1" spc="-1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lang="en-US" sz="700" b="1" spc="-10" dirty="0" err="1">
                <a:solidFill>
                  <a:srgbClr val="FFFFFF"/>
                </a:solidFill>
                <a:latin typeface="Arial"/>
                <a:cs typeface="Arial"/>
              </a:rPr>
              <a:t>ru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860124" y="4090416"/>
            <a:ext cx="19284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НАЗВАНИЕ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ОРГАНИЗАЦИИ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871727" y="4517135"/>
            <a:ext cx="2456815" cy="396240"/>
            <a:chOff x="871727" y="4517135"/>
            <a:chExt cx="2456815" cy="396240"/>
          </a:xfrm>
        </p:grpSpPr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1727" y="4523231"/>
              <a:ext cx="182880" cy="182880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145535" y="4517135"/>
              <a:ext cx="182879" cy="182880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45535" y="4730495"/>
              <a:ext cx="182879" cy="182880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1144113" y="4503927"/>
            <a:ext cx="28448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адрес</a:t>
            </a:r>
            <a:endParaRPr sz="7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3481070" y="4525264"/>
            <a:ext cx="40957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телефон</a:t>
            </a:r>
            <a:endParaRPr sz="7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481070" y="4744720"/>
            <a:ext cx="2781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почта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860124" y="5346192"/>
            <a:ext cx="192849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НАЗВАНИЕ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ОРГАНИЗАЦИИ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871727" y="5772911"/>
            <a:ext cx="2456815" cy="396240"/>
            <a:chOff x="871727" y="5772911"/>
            <a:chExt cx="2456815" cy="396240"/>
          </a:xfrm>
        </p:grpSpPr>
        <p:pic>
          <p:nvPicPr>
            <p:cNvPr id="63" name="object 6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1727" y="5779007"/>
              <a:ext cx="182880" cy="182880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145535" y="5772911"/>
              <a:ext cx="182879" cy="18288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145535" y="5986271"/>
              <a:ext cx="182879" cy="182879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1144113" y="5762751"/>
            <a:ext cx="28448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адрес</a:t>
            </a:r>
            <a:endParaRPr sz="7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9660051" y="6603972"/>
            <a:ext cx="139700" cy="1390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spc="-25" dirty="0">
                <a:latin typeface="Arial"/>
                <a:cs typeface="Arial"/>
              </a:rPr>
              <a:t>39</a:t>
            </a:r>
            <a:endParaRPr sz="8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481070" y="5784088"/>
            <a:ext cx="409575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телефон</a:t>
            </a:r>
            <a:endParaRPr sz="7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481070" y="6000495"/>
            <a:ext cx="278130" cy="132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почта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7016" y="2283663"/>
            <a:ext cx="4498340" cy="4024629"/>
          </a:xfrm>
          <a:custGeom>
            <a:avLst/>
            <a:gdLst/>
            <a:ahLst/>
            <a:cxnLst/>
            <a:rect l="l" t="t" r="r" b="b"/>
            <a:pathLst>
              <a:path w="4498340" h="4024629">
                <a:moveTo>
                  <a:pt x="4313816" y="0"/>
                </a:moveTo>
                <a:lnTo>
                  <a:pt x="184025" y="0"/>
                </a:lnTo>
                <a:lnTo>
                  <a:pt x="135104" y="6573"/>
                </a:lnTo>
                <a:lnTo>
                  <a:pt x="91144" y="25123"/>
                </a:lnTo>
                <a:lnTo>
                  <a:pt x="53899" y="53897"/>
                </a:lnTo>
                <a:lnTo>
                  <a:pt x="25124" y="91140"/>
                </a:lnTo>
                <a:lnTo>
                  <a:pt x="6573" y="135100"/>
                </a:lnTo>
                <a:lnTo>
                  <a:pt x="0" y="184023"/>
                </a:lnTo>
                <a:lnTo>
                  <a:pt x="0" y="3840133"/>
                </a:lnTo>
                <a:lnTo>
                  <a:pt x="6573" y="3889055"/>
                </a:lnTo>
                <a:lnTo>
                  <a:pt x="25124" y="3933015"/>
                </a:lnTo>
                <a:lnTo>
                  <a:pt x="53899" y="3970260"/>
                </a:lnTo>
                <a:lnTo>
                  <a:pt x="91144" y="3999035"/>
                </a:lnTo>
                <a:lnTo>
                  <a:pt x="135104" y="4017586"/>
                </a:lnTo>
                <a:lnTo>
                  <a:pt x="184025" y="4024160"/>
                </a:lnTo>
                <a:lnTo>
                  <a:pt x="4313816" y="4024160"/>
                </a:lnTo>
                <a:lnTo>
                  <a:pt x="4362738" y="4017586"/>
                </a:lnTo>
                <a:lnTo>
                  <a:pt x="4406698" y="3999035"/>
                </a:lnTo>
                <a:lnTo>
                  <a:pt x="4443942" y="3970260"/>
                </a:lnTo>
                <a:lnTo>
                  <a:pt x="4472716" y="3933015"/>
                </a:lnTo>
                <a:lnTo>
                  <a:pt x="4491266" y="3889055"/>
                </a:lnTo>
                <a:lnTo>
                  <a:pt x="4497839" y="3840133"/>
                </a:lnTo>
                <a:lnTo>
                  <a:pt x="4497839" y="184023"/>
                </a:lnTo>
                <a:lnTo>
                  <a:pt x="4491266" y="135100"/>
                </a:lnTo>
                <a:lnTo>
                  <a:pt x="4472716" y="91140"/>
                </a:lnTo>
                <a:lnTo>
                  <a:pt x="4443942" y="53897"/>
                </a:lnTo>
                <a:lnTo>
                  <a:pt x="4406698" y="25123"/>
                </a:lnTo>
                <a:lnTo>
                  <a:pt x="4362738" y="6573"/>
                </a:lnTo>
                <a:lnTo>
                  <a:pt x="431381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289753" y="2247885"/>
            <a:ext cx="4498340" cy="4024629"/>
          </a:xfrm>
          <a:custGeom>
            <a:avLst/>
            <a:gdLst/>
            <a:ahLst/>
            <a:cxnLst/>
            <a:rect l="l" t="t" r="r" b="b"/>
            <a:pathLst>
              <a:path w="4498340" h="4024629">
                <a:moveTo>
                  <a:pt x="4299331" y="0"/>
                </a:moveTo>
                <a:lnTo>
                  <a:pt x="198513" y="0"/>
                </a:lnTo>
                <a:lnTo>
                  <a:pt x="152995" y="5242"/>
                </a:lnTo>
                <a:lnTo>
                  <a:pt x="111211" y="20176"/>
                </a:lnTo>
                <a:lnTo>
                  <a:pt x="74352" y="43610"/>
                </a:lnTo>
                <a:lnTo>
                  <a:pt x="43610" y="74352"/>
                </a:lnTo>
                <a:lnTo>
                  <a:pt x="20176" y="111211"/>
                </a:lnTo>
                <a:lnTo>
                  <a:pt x="5242" y="152995"/>
                </a:lnTo>
                <a:lnTo>
                  <a:pt x="0" y="198513"/>
                </a:lnTo>
                <a:lnTo>
                  <a:pt x="0" y="3825646"/>
                </a:lnTo>
                <a:lnTo>
                  <a:pt x="5242" y="3871163"/>
                </a:lnTo>
                <a:lnTo>
                  <a:pt x="20176" y="3912947"/>
                </a:lnTo>
                <a:lnTo>
                  <a:pt x="43610" y="3949805"/>
                </a:lnTo>
                <a:lnTo>
                  <a:pt x="74352" y="3980547"/>
                </a:lnTo>
                <a:lnTo>
                  <a:pt x="111211" y="4003981"/>
                </a:lnTo>
                <a:lnTo>
                  <a:pt x="152995" y="4018915"/>
                </a:lnTo>
                <a:lnTo>
                  <a:pt x="198513" y="4024158"/>
                </a:lnTo>
                <a:lnTo>
                  <a:pt x="4299331" y="4024158"/>
                </a:lnTo>
                <a:lnTo>
                  <a:pt x="4344849" y="4018915"/>
                </a:lnTo>
                <a:lnTo>
                  <a:pt x="4386633" y="4003981"/>
                </a:lnTo>
                <a:lnTo>
                  <a:pt x="4423492" y="3980547"/>
                </a:lnTo>
                <a:lnTo>
                  <a:pt x="4454234" y="3949805"/>
                </a:lnTo>
                <a:lnTo>
                  <a:pt x="4477668" y="3912947"/>
                </a:lnTo>
                <a:lnTo>
                  <a:pt x="4492601" y="3871163"/>
                </a:lnTo>
                <a:lnTo>
                  <a:pt x="4497844" y="3825646"/>
                </a:lnTo>
                <a:lnTo>
                  <a:pt x="4497844" y="198513"/>
                </a:lnTo>
                <a:lnTo>
                  <a:pt x="4492601" y="152995"/>
                </a:lnTo>
                <a:lnTo>
                  <a:pt x="4477668" y="111211"/>
                </a:lnTo>
                <a:lnTo>
                  <a:pt x="4454234" y="74352"/>
                </a:lnTo>
                <a:lnTo>
                  <a:pt x="4423492" y="43610"/>
                </a:lnTo>
                <a:lnTo>
                  <a:pt x="4386633" y="20176"/>
                </a:lnTo>
                <a:lnTo>
                  <a:pt x="4344849" y="5242"/>
                </a:lnTo>
                <a:lnTo>
                  <a:pt x="4299331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01891" y="2700959"/>
            <a:ext cx="946709" cy="1086215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627016" y="1317496"/>
            <a:ext cx="9161145" cy="775970"/>
          </a:xfrm>
          <a:custGeom>
            <a:avLst/>
            <a:gdLst/>
            <a:ahLst/>
            <a:cxnLst/>
            <a:rect l="l" t="t" r="r" b="b"/>
            <a:pathLst>
              <a:path w="9161145" h="775969">
                <a:moveTo>
                  <a:pt x="8957369" y="0"/>
                </a:moveTo>
                <a:lnTo>
                  <a:pt x="203207" y="0"/>
                </a:lnTo>
                <a:lnTo>
                  <a:pt x="156614" y="5367"/>
                </a:lnTo>
                <a:lnTo>
                  <a:pt x="113842" y="20655"/>
                </a:lnTo>
                <a:lnTo>
                  <a:pt x="76112" y="44643"/>
                </a:lnTo>
                <a:lnTo>
                  <a:pt x="44642" y="76114"/>
                </a:lnTo>
                <a:lnTo>
                  <a:pt x="20654" y="113845"/>
                </a:lnTo>
                <a:lnTo>
                  <a:pt x="5366" y="156618"/>
                </a:lnTo>
                <a:lnTo>
                  <a:pt x="0" y="203212"/>
                </a:lnTo>
                <a:lnTo>
                  <a:pt x="0" y="572388"/>
                </a:lnTo>
                <a:lnTo>
                  <a:pt x="5366" y="618983"/>
                </a:lnTo>
                <a:lnTo>
                  <a:pt x="20654" y="661756"/>
                </a:lnTo>
                <a:lnTo>
                  <a:pt x="44642" y="699487"/>
                </a:lnTo>
                <a:lnTo>
                  <a:pt x="76112" y="730957"/>
                </a:lnTo>
                <a:lnTo>
                  <a:pt x="113842" y="754946"/>
                </a:lnTo>
                <a:lnTo>
                  <a:pt x="156614" y="770234"/>
                </a:lnTo>
                <a:lnTo>
                  <a:pt x="203207" y="775601"/>
                </a:lnTo>
                <a:lnTo>
                  <a:pt x="8957369" y="775601"/>
                </a:lnTo>
                <a:lnTo>
                  <a:pt x="9003964" y="770234"/>
                </a:lnTo>
                <a:lnTo>
                  <a:pt x="9046736" y="754946"/>
                </a:lnTo>
                <a:lnTo>
                  <a:pt x="9084468" y="730957"/>
                </a:lnTo>
                <a:lnTo>
                  <a:pt x="9115938" y="699487"/>
                </a:lnTo>
                <a:lnTo>
                  <a:pt x="9139927" y="661756"/>
                </a:lnTo>
                <a:lnTo>
                  <a:pt x="9155215" y="618983"/>
                </a:lnTo>
                <a:lnTo>
                  <a:pt x="9160582" y="572388"/>
                </a:lnTo>
                <a:lnTo>
                  <a:pt x="9160582" y="203212"/>
                </a:lnTo>
                <a:lnTo>
                  <a:pt x="9155215" y="156618"/>
                </a:lnTo>
                <a:lnTo>
                  <a:pt x="9139927" y="113845"/>
                </a:lnTo>
                <a:lnTo>
                  <a:pt x="9115938" y="76114"/>
                </a:lnTo>
                <a:lnTo>
                  <a:pt x="9084468" y="44643"/>
                </a:lnTo>
                <a:lnTo>
                  <a:pt x="9046736" y="20655"/>
                </a:lnTo>
                <a:lnTo>
                  <a:pt x="9003964" y="5367"/>
                </a:lnTo>
                <a:lnTo>
                  <a:pt x="895736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676400" y="1691640"/>
            <a:ext cx="655460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ПРЕДСТАВИТЕЛИ</a:t>
            </a:r>
            <a:r>
              <a:rPr sz="11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АДМИНИСТРАЦИИ</a:t>
            </a: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 КАМЕШКИРСКОГО РАЙОНА ПЕНЗЕНСКОЙ ОБЛАСТИ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5" dirty="0"/>
              <a:t>СОСТАВ</a:t>
            </a:r>
            <a:r>
              <a:rPr spc="-120" dirty="0"/>
              <a:t> </a:t>
            </a:r>
            <a:r>
              <a:rPr spc="-20" dirty="0"/>
              <a:t>РАБОЧЕЙ</a:t>
            </a:r>
            <a:r>
              <a:rPr spc="-120" dirty="0"/>
              <a:t> </a:t>
            </a:r>
            <a:r>
              <a:rPr spc="-10" dirty="0"/>
              <a:t>ГРУППЫ</a:t>
            </a:r>
          </a:p>
        </p:txBody>
      </p:sp>
      <p:sp>
        <p:nvSpPr>
          <p:cNvPr id="9" name="object 9"/>
          <p:cNvSpPr/>
          <p:nvPr/>
        </p:nvSpPr>
        <p:spPr>
          <a:xfrm>
            <a:off x="627016" y="163626"/>
            <a:ext cx="1516380" cy="274320"/>
          </a:xfrm>
          <a:custGeom>
            <a:avLst/>
            <a:gdLst/>
            <a:ahLst/>
            <a:cxnLst/>
            <a:rect l="l" t="t" r="r" b="b"/>
            <a:pathLst>
              <a:path w="1516380" h="274320">
                <a:moveTo>
                  <a:pt x="1379418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7" y="217790"/>
                </a:lnTo>
                <a:lnTo>
                  <a:pt x="56057" y="247431"/>
                </a:lnTo>
                <a:lnTo>
                  <a:pt x="93643" y="266869"/>
                </a:lnTo>
                <a:lnTo>
                  <a:pt x="136921" y="273850"/>
                </a:lnTo>
                <a:lnTo>
                  <a:pt x="1379418" y="273850"/>
                </a:lnTo>
                <a:lnTo>
                  <a:pt x="1422694" y="266869"/>
                </a:lnTo>
                <a:lnTo>
                  <a:pt x="1460279" y="247431"/>
                </a:lnTo>
                <a:lnTo>
                  <a:pt x="1489918" y="217790"/>
                </a:lnTo>
                <a:lnTo>
                  <a:pt x="1509356" y="180200"/>
                </a:lnTo>
                <a:lnTo>
                  <a:pt x="1516336" y="136918"/>
                </a:lnTo>
                <a:lnTo>
                  <a:pt x="1509356" y="93642"/>
                </a:lnTo>
                <a:lnTo>
                  <a:pt x="1489918" y="56057"/>
                </a:lnTo>
                <a:lnTo>
                  <a:pt x="1460279" y="26418"/>
                </a:lnTo>
                <a:lnTo>
                  <a:pt x="1422694" y="6980"/>
                </a:lnTo>
                <a:lnTo>
                  <a:pt x="137941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2420" y="227076"/>
            <a:ext cx="12223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состав</a:t>
            </a:r>
            <a:r>
              <a:rPr sz="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рабочей</a:t>
            </a:r>
            <a:r>
              <a:rPr sz="8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группы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036686" y="4194048"/>
            <a:ext cx="1815630" cy="129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98500"/>
              </a:lnSpc>
              <a:spcBef>
                <a:spcPts val="960"/>
              </a:spcBef>
            </a:pPr>
            <a:r>
              <a:rPr lang="ru-RU" sz="1200" b="1" dirty="0">
                <a:solidFill>
                  <a:schemeClr val="accent1"/>
                </a:solidFill>
                <a:latin typeface="Arial Black" panose="020B0A04020102020204" pitchFamily="34" charset="0"/>
                <a:cs typeface="Arial"/>
              </a:rPr>
              <a:t>Зотов Сергей Васильевич </a:t>
            </a:r>
            <a:r>
              <a:rPr lang="ru-RU" sz="1200" b="1" dirty="0">
                <a:latin typeface="Arial"/>
                <a:cs typeface="Arial"/>
              </a:rPr>
              <a:t>заместитель </a:t>
            </a:r>
            <a:r>
              <a:rPr sz="1200" b="1" spc="-20" dirty="0" err="1">
                <a:latin typeface="Arial"/>
                <a:cs typeface="Arial"/>
              </a:rPr>
              <a:t>главы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lang="ru-RU" sz="1200" b="1" spc="-20" dirty="0">
                <a:latin typeface="Arial"/>
                <a:cs typeface="Arial"/>
              </a:rPr>
              <a:t>местной </a:t>
            </a:r>
            <a:r>
              <a:rPr sz="1200" b="1" spc="-10" dirty="0" err="1">
                <a:latin typeface="Arial"/>
                <a:cs typeface="Arial"/>
              </a:rPr>
              <a:t>администрации</a:t>
            </a:r>
            <a:r>
              <a:rPr lang="ru-RU" sz="1200" b="1" spc="-10" dirty="0">
                <a:latin typeface="Arial"/>
                <a:cs typeface="Arial"/>
              </a:rPr>
              <a:t> по вопросам ЖКХ и экономики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711721" y="4197096"/>
            <a:ext cx="1638935" cy="14199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lang="ru-RU" sz="1100" b="1" spc="-25" dirty="0" err="1">
                <a:solidFill>
                  <a:srgbClr val="4756A0"/>
                </a:solidFill>
                <a:latin typeface="Arial"/>
                <a:cs typeface="Arial"/>
              </a:rPr>
              <a:t>Кандрашина</a:t>
            </a:r>
            <a:r>
              <a:rPr lang="ru-RU" sz="1100" b="1" spc="-25" dirty="0">
                <a:solidFill>
                  <a:srgbClr val="4756A0"/>
                </a:solidFill>
                <a:latin typeface="Arial"/>
                <a:cs typeface="Arial"/>
              </a:rPr>
              <a:t> Людмила Александровна </a:t>
            </a:r>
            <a:endParaRPr sz="1100" dirty="0">
              <a:latin typeface="Arial"/>
              <a:cs typeface="Arial"/>
            </a:endParaRPr>
          </a:p>
          <a:p>
            <a:pPr marL="177800" marR="170180" indent="-635" algn="ctr">
              <a:lnSpc>
                <a:spcPct val="96700"/>
              </a:lnSpc>
              <a:spcBef>
                <a:spcPts val="980"/>
              </a:spcBef>
            </a:pPr>
            <a:r>
              <a:rPr sz="900" b="1" dirty="0">
                <a:latin typeface="Arial"/>
                <a:cs typeface="Arial"/>
              </a:rPr>
              <a:t>Начальник</a:t>
            </a:r>
            <a:r>
              <a:rPr sz="900" b="1" spc="-50" dirty="0">
                <a:latin typeface="Arial"/>
                <a:cs typeface="Arial"/>
              </a:rPr>
              <a:t> </a:t>
            </a:r>
            <a:r>
              <a:rPr sz="900" b="1" spc="-10" dirty="0">
                <a:latin typeface="Arial"/>
                <a:cs typeface="Arial"/>
              </a:rPr>
              <a:t>отдела экономики, </a:t>
            </a:r>
            <a:r>
              <a:rPr lang="ru-RU" sz="900" b="1" spc="-10" dirty="0">
                <a:latin typeface="Arial"/>
                <a:cs typeface="Arial"/>
              </a:rPr>
              <a:t>развития сельского хозяйства, продовольствия администрации Камешкирского района 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46940" y="1518196"/>
            <a:ext cx="551815" cy="551815"/>
          </a:xfrm>
          <a:custGeom>
            <a:avLst/>
            <a:gdLst/>
            <a:ahLst/>
            <a:cxnLst/>
            <a:rect l="l" t="t" r="r" b="b"/>
            <a:pathLst>
              <a:path w="551815" h="551814">
                <a:moveTo>
                  <a:pt x="275671" y="0"/>
                </a:moveTo>
                <a:lnTo>
                  <a:pt x="226119" y="4441"/>
                </a:lnTo>
                <a:lnTo>
                  <a:pt x="179480" y="17246"/>
                </a:lnTo>
                <a:lnTo>
                  <a:pt x="136534" y="37636"/>
                </a:lnTo>
                <a:lnTo>
                  <a:pt x="98059" y="64833"/>
                </a:lnTo>
                <a:lnTo>
                  <a:pt x="64834" y="98059"/>
                </a:lnTo>
                <a:lnTo>
                  <a:pt x="37637" y="136535"/>
                </a:lnTo>
                <a:lnTo>
                  <a:pt x="17246" y="179482"/>
                </a:lnTo>
                <a:lnTo>
                  <a:pt x="4441" y="226123"/>
                </a:lnTo>
                <a:lnTo>
                  <a:pt x="0" y="275678"/>
                </a:lnTo>
                <a:lnTo>
                  <a:pt x="4441" y="325230"/>
                </a:lnTo>
                <a:lnTo>
                  <a:pt x="17246" y="371868"/>
                </a:lnTo>
                <a:lnTo>
                  <a:pt x="37637" y="414813"/>
                </a:lnTo>
                <a:lnTo>
                  <a:pt x="64834" y="453287"/>
                </a:lnTo>
                <a:lnTo>
                  <a:pt x="98059" y="486512"/>
                </a:lnTo>
                <a:lnTo>
                  <a:pt x="136534" y="513708"/>
                </a:lnTo>
                <a:lnTo>
                  <a:pt x="179480" y="534098"/>
                </a:lnTo>
                <a:lnTo>
                  <a:pt x="226119" y="546903"/>
                </a:lnTo>
                <a:lnTo>
                  <a:pt x="275671" y="551345"/>
                </a:lnTo>
                <a:lnTo>
                  <a:pt x="325223" y="546903"/>
                </a:lnTo>
                <a:lnTo>
                  <a:pt x="371861" y="534098"/>
                </a:lnTo>
                <a:lnTo>
                  <a:pt x="414807" y="513708"/>
                </a:lnTo>
                <a:lnTo>
                  <a:pt x="453282" y="486512"/>
                </a:lnTo>
                <a:lnTo>
                  <a:pt x="486508" y="453287"/>
                </a:lnTo>
                <a:lnTo>
                  <a:pt x="513705" y="414813"/>
                </a:lnTo>
                <a:lnTo>
                  <a:pt x="534095" y="371868"/>
                </a:lnTo>
                <a:lnTo>
                  <a:pt x="546901" y="325230"/>
                </a:lnTo>
                <a:lnTo>
                  <a:pt x="551342" y="275678"/>
                </a:lnTo>
                <a:lnTo>
                  <a:pt x="546901" y="226123"/>
                </a:lnTo>
                <a:lnTo>
                  <a:pt x="534095" y="179482"/>
                </a:lnTo>
                <a:lnTo>
                  <a:pt x="513705" y="136535"/>
                </a:lnTo>
                <a:lnTo>
                  <a:pt x="486508" y="98059"/>
                </a:lnTo>
                <a:lnTo>
                  <a:pt x="453282" y="64833"/>
                </a:lnTo>
                <a:lnTo>
                  <a:pt x="414807" y="37636"/>
                </a:lnTo>
                <a:lnTo>
                  <a:pt x="371861" y="17246"/>
                </a:lnTo>
                <a:lnTo>
                  <a:pt x="325223" y="4441"/>
                </a:lnTo>
                <a:lnTo>
                  <a:pt x="275671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>
                <a:solidFill>
                  <a:prstClr val="black"/>
                </a:solidFill>
              </a:rPr>
              <a:t>Камешкирский район Пензенская область </a:t>
            </a:r>
            <a:r>
              <a:rPr spc="-10" dirty="0"/>
              <a:t>)</a:t>
            </a: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18</a:t>
            </a:fld>
            <a:endParaRPr spc="-25" dirty="0"/>
          </a:p>
        </p:txBody>
      </p:sp>
      <p:pic>
        <p:nvPicPr>
          <p:cNvPr id="19" name="Рисунок 18" descr="Описание: ГербКамешкирскогорайона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800" y="1533790"/>
            <a:ext cx="541955" cy="520625"/>
          </a:xfrm>
          <a:prstGeom prst="rect">
            <a:avLst/>
          </a:prstGeom>
          <a:noFill/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39162" y="2698635"/>
            <a:ext cx="1273555" cy="1273556"/>
          </a:xfrm>
          <a:prstGeom prst="rect">
            <a:avLst/>
          </a:prstGeom>
        </p:spPr>
      </p:pic>
      <p:sp>
        <p:nvSpPr>
          <p:cNvPr id="15" name="AutoShape 2" descr="Зотов Сергей Васильевич">
            <a:extLst>
              <a:ext uri="{FF2B5EF4-FFF2-40B4-BE49-F238E27FC236}">
                <a16:creationId xmlns:a16="http://schemas.microsoft.com/office/drawing/2014/main" id="{93F5A9B2-0C8F-3954-D450-BCFAD241E0E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00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5294F6-4144-BD8F-6E0B-CC61CFB288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9162" y="2400672"/>
            <a:ext cx="1256551" cy="1740366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A550A20-C083-47DC-83DE-318BFF10BC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891" y="2521598"/>
            <a:ext cx="946709" cy="152107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7481684" y="152043"/>
            <a:ext cx="2153920" cy="727710"/>
          </a:xfrm>
          <a:custGeom>
            <a:avLst/>
            <a:gdLst/>
            <a:ahLst/>
            <a:cxnLst/>
            <a:rect l="l" t="t" r="r" b="b"/>
            <a:pathLst>
              <a:path w="2153920" h="727710">
                <a:moveTo>
                  <a:pt x="1953653" y="0"/>
                </a:moveTo>
                <a:lnTo>
                  <a:pt x="199821" y="0"/>
                </a:lnTo>
                <a:lnTo>
                  <a:pt x="154007" y="5277"/>
                </a:lnTo>
                <a:lnTo>
                  <a:pt x="111948" y="20309"/>
                </a:lnTo>
                <a:lnTo>
                  <a:pt x="74846" y="43897"/>
                </a:lnTo>
                <a:lnTo>
                  <a:pt x="43901" y="74841"/>
                </a:lnTo>
                <a:lnTo>
                  <a:pt x="20311" y="111943"/>
                </a:lnTo>
                <a:lnTo>
                  <a:pt x="5277" y="154003"/>
                </a:lnTo>
                <a:lnTo>
                  <a:pt x="0" y="199821"/>
                </a:lnTo>
                <a:lnTo>
                  <a:pt x="0" y="527799"/>
                </a:lnTo>
                <a:lnTo>
                  <a:pt x="5277" y="573618"/>
                </a:lnTo>
                <a:lnTo>
                  <a:pt x="20311" y="615677"/>
                </a:lnTo>
                <a:lnTo>
                  <a:pt x="43901" y="652779"/>
                </a:lnTo>
                <a:lnTo>
                  <a:pt x="74846" y="683723"/>
                </a:lnTo>
                <a:lnTo>
                  <a:pt x="111948" y="707311"/>
                </a:lnTo>
                <a:lnTo>
                  <a:pt x="154007" y="722343"/>
                </a:lnTo>
                <a:lnTo>
                  <a:pt x="199821" y="727621"/>
                </a:lnTo>
                <a:lnTo>
                  <a:pt x="1953653" y="727621"/>
                </a:lnTo>
                <a:lnTo>
                  <a:pt x="1999468" y="722343"/>
                </a:lnTo>
                <a:lnTo>
                  <a:pt x="2041526" y="707311"/>
                </a:lnTo>
                <a:lnTo>
                  <a:pt x="2078628" y="683723"/>
                </a:lnTo>
                <a:lnTo>
                  <a:pt x="2109574" y="652779"/>
                </a:lnTo>
                <a:lnTo>
                  <a:pt x="2133163" y="615677"/>
                </a:lnTo>
                <a:lnTo>
                  <a:pt x="2148197" y="573618"/>
                </a:lnTo>
                <a:lnTo>
                  <a:pt x="2153475" y="527799"/>
                </a:lnTo>
                <a:lnTo>
                  <a:pt x="2153475" y="199821"/>
                </a:lnTo>
                <a:lnTo>
                  <a:pt x="2148197" y="154003"/>
                </a:lnTo>
                <a:lnTo>
                  <a:pt x="2133163" y="111943"/>
                </a:lnTo>
                <a:lnTo>
                  <a:pt x="2109574" y="74841"/>
                </a:lnTo>
                <a:lnTo>
                  <a:pt x="2078628" y="43897"/>
                </a:lnTo>
                <a:lnTo>
                  <a:pt x="2041526" y="20309"/>
                </a:lnTo>
                <a:lnTo>
                  <a:pt x="1999468" y="5277"/>
                </a:lnTo>
                <a:lnTo>
                  <a:pt x="1953653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03171" y="388620"/>
            <a:ext cx="948055" cy="254557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890"/>
              </a:lnSpc>
              <a:spcBef>
                <a:spcPts val="185"/>
              </a:spcBef>
            </a:pPr>
            <a:r>
              <a:rPr lang="ru-RU" sz="1200" b="1" spc="-10" dirty="0">
                <a:latin typeface="Arial"/>
                <a:cs typeface="Arial"/>
              </a:rPr>
              <a:t>Пензенская</a:t>
            </a:r>
            <a:r>
              <a:rPr lang="ru-RU" sz="800" b="1" spc="-10" dirty="0">
                <a:latin typeface="Arial"/>
                <a:cs typeface="Arial"/>
              </a:rPr>
              <a:t> область</a:t>
            </a:r>
            <a:endParaRPr sz="8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970264" y="88392"/>
            <a:ext cx="866140" cy="868680"/>
            <a:chOff x="8970264" y="88392"/>
            <a:chExt cx="866140" cy="8686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70264" y="88392"/>
              <a:ext cx="865631" cy="868679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039186" y="158305"/>
              <a:ext cx="727710" cy="727710"/>
            </a:xfrm>
            <a:custGeom>
              <a:avLst/>
              <a:gdLst/>
              <a:ahLst/>
              <a:cxnLst/>
              <a:rect l="l" t="t" r="r" b="b"/>
              <a:pathLst>
                <a:path w="727709" h="727710">
                  <a:moveTo>
                    <a:pt x="519760" y="0"/>
                  </a:moveTo>
                  <a:lnTo>
                    <a:pt x="207873" y="0"/>
                  </a:lnTo>
                  <a:lnTo>
                    <a:pt x="160213" y="5489"/>
                  </a:lnTo>
                  <a:lnTo>
                    <a:pt x="116460" y="21128"/>
                  </a:lnTo>
                  <a:lnTo>
                    <a:pt x="77863" y="45666"/>
                  </a:lnTo>
                  <a:lnTo>
                    <a:pt x="45670" y="77858"/>
                  </a:lnTo>
                  <a:lnTo>
                    <a:pt x="21130" y="116454"/>
                  </a:lnTo>
                  <a:lnTo>
                    <a:pt x="5490" y="160209"/>
                  </a:lnTo>
                  <a:lnTo>
                    <a:pt x="0" y="207873"/>
                  </a:lnTo>
                  <a:lnTo>
                    <a:pt x="0" y="519760"/>
                  </a:lnTo>
                  <a:lnTo>
                    <a:pt x="5490" y="567419"/>
                  </a:lnTo>
                  <a:lnTo>
                    <a:pt x="21130" y="611170"/>
                  </a:lnTo>
                  <a:lnTo>
                    <a:pt x="45670" y="649765"/>
                  </a:lnTo>
                  <a:lnTo>
                    <a:pt x="77863" y="681955"/>
                  </a:lnTo>
                  <a:lnTo>
                    <a:pt x="116460" y="706493"/>
                  </a:lnTo>
                  <a:lnTo>
                    <a:pt x="160213" y="722131"/>
                  </a:lnTo>
                  <a:lnTo>
                    <a:pt x="207873" y="727621"/>
                  </a:lnTo>
                  <a:lnTo>
                    <a:pt x="519760" y="727621"/>
                  </a:lnTo>
                  <a:lnTo>
                    <a:pt x="567424" y="722131"/>
                  </a:lnTo>
                  <a:lnTo>
                    <a:pt x="611178" y="706493"/>
                  </a:lnTo>
                  <a:lnTo>
                    <a:pt x="649775" y="681955"/>
                  </a:lnTo>
                  <a:lnTo>
                    <a:pt x="681967" y="649765"/>
                  </a:lnTo>
                  <a:lnTo>
                    <a:pt x="706505" y="611170"/>
                  </a:lnTo>
                  <a:lnTo>
                    <a:pt x="722143" y="567419"/>
                  </a:lnTo>
                  <a:lnTo>
                    <a:pt x="727633" y="519760"/>
                  </a:lnTo>
                  <a:lnTo>
                    <a:pt x="727633" y="207873"/>
                  </a:lnTo>
                  <a:lnTo>
                    <a:pt x="722143" y="160209"/>
                  </a:lnTo>
                  <a:lnTo>
                    <a:pt x="706505" y="116454"/>
                  </a:lnTo>
                  <a:lnTo>
                    <a:pt x="681967" y="77858"/>
                  </a:lnTo>
                  <a:lnTo>
                    <a:pt x="649775" y="45666"/>
                  </a:lnTo>
                  <a:lnTo>
                    <a:pt x="611178" y="21128"/>
                  </a:lnTo>
                  <a:lnTo>
                    <a:pt x="567424" y="5489"/>
                  </a:lnTo>
                  <a:lnTo>
                    <a:pt x="519760" y="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85656" y="224205"/>
              <a:ext cx="434708" cy="568744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9289491" y="439927"/>
            <a:ext cx="226695" cy="165735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71120" indent="-59055">
              <a:lnSpc>
                <a:spcPct val="100000"/>
              </a:lnSpc>
              <a:spcBef>
                <a:spcPts val="145"/>
              </a:spcBef>
            </a:pPr>
            <a:r>
              <a:rPr sz="300" b="1" spc="-10" dirty="0">
                <a:latin typeface="Arial"/>
                <a:cs typeface="Arial"/>
              </a:rPr>
              <a:t>поместить</a:t>
            </a:r>
            <a:endParaRPr sz="300" dirty="0">
              <a:latin typeface="Arial"/>
              <a:cs typeface="Arial"/>
            </a:endParaRPr>
          </a:p>
          <a:p>
            <a:pPr marL="35560" marR="27940" indent="35560">
              <a:lnSpc>
                <a:spcPct val="80000"/>
              </a:lnSpc>
              <a:spcBef>
                <a:spcPts val="120"/>
              </a:spcBef>
            </a:pPr>
            <a:r>
              <a:rPr sz="300" b="1" spc="-20" dirty="0">
                <a:latin typeface="Arial"/>
                <a:cs typeface="Arial"/>
              </a:rPr>
              <a:t>герб</a:t>
            </a:r>
            <a:r>
              <a:rPr sz="300" b="1" spc="500" dirty="0">
                <a:latin typeface="Arial"/>
                <a:cs typeface="Arial"/>
              </a:rPr>
              <a:t> </a:t>
            </a:r>
            <a:r>
              <a:rPr sz="300" b="1" spc="-10" dirty="0">
                <a:latin typeface="Arial"/>
                <a:cs typeface="Arial"/>
              </a:rPr>
              <a:t>области</a:t>
            </a:r>
            <a:endParaRPr sz="3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45620" y="3497071"/>
            <a:ext cx="1732280" cy="43116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7800"/>
              </a:lnSpc>
              <a:spcBef>
                <a:spcPts val="120"/>
              </a:spcBef>
            </a:pP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РАМКЕ</a:t>
            </a: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СЛЕДУЕТ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РАЗМЕСТИТЬ</a:t>
            </a:r>
            <a:r>
              <a:rPr sz="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ФОТО</a:t>
            </a:r>
            <a:r>
              <a:rPr sz="9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ВАШЕГО МУНИЦИПАЛИТЕТА</a:t>
            </a:r>
            <a:endParaRPr sz="900">
              <a:latin typeface="Arial"/>
              <a:cs typeface="Arial"/>
            </a:endParaRPr>
          </a:p>
        </p:txBody>
      </p:sp>
      <p:pic>
        <p:nvPicPr>
          <p:cNvPr id="2050" name="Picture 2" descr="https://geocaching.su/photos/albums/17336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619" y="886015"/>
            <a:ext cx="6072781" cy="455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1144" y="205409"/>
            <a:ext cx="694605" cy="6346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8757" y="1215177"/>
            <a:ext cx="2223096" cy="300361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7016" y="163626"/>
            <a:ext cx="1048385" cy="274320"/>
          </a:xfrm>
          <a:custGeom>
            <a:avLst/>
            <a:gdLst/>
            <a:ahLst/>
            <a:cxnLst/>
            <a:rect l="l" t="t" r="r" b="b"/>
            <a:pathLst>
              <a:path w="1048385" h="274320">
                <a:moveTo>
                  <a:pt x="911143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8" y="217790"/>
                </a:lnTo>
                <a:lnTo>
                  <a:pt x="56058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911143" y="273850"/>
                </a:lnTo>
                <a:lnTo>
                  <a:pt x="954425" y="266869"/>
                </a:lnTo>
                <a:lnTo>
                  <a:pt x="992015" y="247431"/>
                </a:lnTo>
                <a:lnTo>
                  <a:pt x="1021656" y="217790"/>
                </a:lnTo>
                <a:lnTo>
                  <a:pt x="1041094" y="180200"/>
                </a:lnTo>
                <a:lnTo>
                  <a:pt x="1048075" y="136918"/>
                </a:lnTo>
                <a:lnTo>
                  <a:pt x="1041094" y="93642"/>
                </a:lnTo>
                <a:lnTo>
                  <a:pt x="1021656" y="56057"/>
                </a:lnTo>
                <a:lnTo>
                  <a:pt x="992015" y="26418"/>
                </a:lnTo>
                <a:lnTo>
                  <a:pt x="954425" y="6980"/>
                </a:lnTo>
                <a:lnTo>
                  <a:pt x="91114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2420" y="227076"/>
            <a:ext cx="7677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преимущества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717201" y="6594347"/>
            <a:ext cx="8191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50" dirty="0">
                <a:latin typeface="Arial"/>
                <a:cs typeface="Arial"/>
              </a:rPr>
              <a:t>3</a:t>
            </a:r>
            <a:endParaRPr sz="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22840" y="1401546"/>
            <a:ext cx="2155190" cy="2027555"/>
          </a:xfrm>
          <a:custGeom>
            <a:avLst/>
            <a:gdLst/>
            <a:ahLst/>
            <a:cxnLst/>
            <a:rect l="l" t="t" r="r" b="b"/>
            <a:pathLst>
              <a:path w="2155190" h="2027554">
                <a:moveTo>
                  <a:pt x="1909127" y="0"/>
                </a:moveTo>
                <a:lnTo>
                  <a:pt x="245567" y="0"/>
                </a:lnTo>
                <a:lnTo>
                  <a:pt x="196076" y="4989"/>
                </a:lnTo>
                <a:lnTo>
                  <a:pt x="149981" y="19297"/>
                </a:lnTo>
                <a:lnTo>
                  <a:pt x="108268" y="41938"/>
                </a:lnTo>
                <a:lnTo>
                  <a:pt x="71924" y="71924"/>
                </a:lnTo>
                <a:lnTo>
                  <a:pt x="41938" y="108268"/>
                </a:lnTo>
                <a:lnTo>
                  <a:pt x="19297" y="149981"/>
                </a:lnTo>
                <a:lnTo>
                  <a:pt x="4989" y="196076"/>
                </a:lnTo>
                <a:lnTo>
                  <a:pt x="0" y="245567"/>
                </a:lnTo>
                <a:lnTo>
                  <a:pt x="0" y="1781886"/>
                </a:lnTo>
                <a:lnTo>
                  <a:pt x="4989" y="1831376"/>
                </a:lnTo>
                <a:lnTo>
                  <a:pt x="19297" y="1877472"/>
                </a:lnTo>
                <a:lnTo>
                  <a:pt x="41938" y="1919185"/>
                </a:lnTo>
                <a:lnTo>
                  <a:pt x="71924" y="1955528"/>
                </a:lnTo>
                <a:lnTo>
                  <a:pt x="108268" y="1985514"/>
                </a:lnTo>
                <a:lnTo>
                  <a:pt x="149981" y="2008155"/>
                </a:lnTo>
                <a:lnTo>
                  <a:pt x="196076" y="2022464"/>
                </a:lnTo>
                <a:lnTo>
                  <a:pt x="245567" y="2027453"/>
                </a:lnTo>
                <a:lnTo>
                  <a:pt x="1909127" y="2027453"/>
                </a:lnTo>
                <a:lnTo>
                  <a:pt x="1958617" y="2022464"/>
                </a:lnTo>
                <a:lnTo>
                  <a:pt x="2004713" y="2008155"/>
                </a:lnTo>
                <a:lnTo>
                  <a:pt x="2046426" y="1985514"/>
                </a:lnTo>
                <a:lnTo>
                  <a:pt x="2082769" y="1955528"/>
                </a:lnTo>
                <a:lnTo>
                  <a:pt x="2112755" y="1919185"/>
                </a:lnTo>
                <a:lnTo>
                  <a:pt x="2135396" y="1877472"/>
                </a:lnTo>
                <a:lnTo>
                  <a:pt x="2149705" y="1831376"/>
                </a:lnTo>
                <a:lnTo>
                  <a:pt x="2154694" y="1781886"/>
                </a:lnTo>
                <a:lnTo>
                  <a:pt x="2154694" y="245567"/>
                </a:lnTo>
                <a:lnTo>
                  <a:pt x="2149705" y="196076"/>
                </a:lnTo>
                <a:lnTo>
                  <a:pt x="2135396" y="149981"/>
                </a:lnTo>
                <a:lnTo>
                  <a:pt x="2112755" y="108268"/>
                </a:lnTo>
                <a:lnTo>
                  <a:pt x="2082769" y="71924"/>
                </a:lnTo>
                <a:lnTo>
                  <a:pt x="2046426" y="41938"/>
                </a:lnTo>
                <a:lnTo>
                  <a:pt x="2004713" y="19297"/>
                </a:lnTo>
                <a:lnTo>
                  <a:pt x="1958617" y="4989"/>
                </a:lnTo>
                <a:lnTo>
                  <a:pt x="190912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83336" y="1385167"/>
            <a:ext cx="2780665" cy="2027555"/>
          </a:xfrm>
          <a:custGeom>
            <a:avLst/>
            <a:gdLst/>
            <a:ahLst/>
            <a:cxnLst/>
            <a:rect l="l" t="t" r="r" b="b"/>
            <a:pathLst>
              <a:path w="2780665" h="2027554">
                <a:moveTo>
                  <a:pt x="2551769" y="0"/>
                </a:moveTo>
                <a:lnTo>
                  <a:pt x="228635" y="0"/>
                </a:lnTo>
                <a:lnTo>
                  <a:pt x="182557" y="4645"/>
                </a:lnTo>
                <a:lnTo>
                  <a:pt x="139640" y="17967"/>
                </a:lnTo>
                <a:lnTo>
                  <a:pt x="100803" y="39047"/>
                </a:lnTo>
                <a:lnTo>
                  <a:pt x="66966" y="66965"/>
                </a:lnTo>
                <a:lnTo>
                  <a:pt x="39047" y="100803"/>
                </a:lnTo>
                <a:lnTo>
                  <a:pt x="17967" y="139640"/>
                </a:lnTo>
                <a:lnTo>
                  <a:pt x="4645" y="182558"/>
                </a:lnTo>
                <a:lnTo>
                  <a:pt x="0" y="228638"/>
                </a:lnTo>
                <a:lnTo>
                  <a:pt x="0" y="1798815"/>
                </a:lnTo>
                <a:lnTo>
                  <a:pt x="4645" y="1844894"/>
                </a:lnTo>
                <a:lnTo>
                  <a:pt x="17967" y="1887812"/>
                </a:lnTo>
                <a:lnTo>
                  <a:pt x="39047" y="1926650"/>
                </a:lnTo>
                <a:lnTo>
                  <a:pt x="66966" y="1960487"/>
                </a:lnTo>
                <a:lnTo>
                  <a:pt x="100803" y="1988406"/>
                </a:lnTo>
                <a:lnTo>
                  <a:pt x="139640" y="2009486"/>
                </a:lnTo>
                <a:lnTo>
                  <a:pt x="182557" y="2022808"/>
                </a:lnTo>
                <a:lnTo>
                  <a:pt x="228635" y="2027453"/>
                </a:lnTo>
                <a:lnTo>
                  <a:pt x="2551769" y="2027453"/>
                </a:lnTo>
                <a:lnTo>
                  <a:pt x="2597848" y="2022808"/>
                </a:lnTo>
                <a:lnTo>
                  <a:pt x="2640766" y="2009486"/>
                </a:lnTo>
                <a:lnTo>
                  <a:pt x="2679604" y="1988406"/>
                </a:lnTo>
                <a:lnTo>
                  <a:pt x="2713441" y="1960487"/>
                </a:lnTo>
                <a:lnTo>
                  <a:pt x="2741360" y="1926650"/>
                </a:lnTo>
                <a:lnTo>
                  <a:pt x="2762440" y="1887812"/>
                </a:lnTo>
                <a:lnTo>
                  <a:pt x="2775762" y="1844894"/>
                </a:lnTo>
                <a:lnTo>
                  <a:pt x="2780407" y="1798815"/>
                </a:lnTo>
                <a:lnTo>
                  <a:pt x="2780407" y="228638"/>
                </a:lnTo>
                <a:lnTo>
                  <a:pt x="2775762" y="182558"/>
                </a:lnTo>
                <a:lnTo>
                  <a:pt x="2762440" y="139640"/>
                </a:lnTo>
                <a:lnTo>
                  <a:pt x="2741360" y="100803"/>
                </a:lnTo>
                <a:lnTo>
                  <a:pt x="2713441" y="66965"/>
                </a:lnTo>
                <a:lnTo>
                  <a:pt x="2679604" y="39047"/>
                </a:lnTo>
                <a:lnTo>
                  <a:pt x="2640766" y="17967"/>
                </a:lnTo>
                <a:lnTo>
                  <a:pt x="2597848" y="4645"/>
                </a:lnTo>
                <a:lnTo>
                  <a:pt x="255176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735952" y="1363672"/>
            <a:ext cx="3992245" cy="2027555"/>
          </a:xfrm>
          <a:custGeom>
            <a:avLst/>
            <a:gdLst/>
            <a:ahLst/>
            <a:cxnLst/>
            <a:rect l="l" t="t" r="r" b="b"/>
            <a:pathLst>
              <a:path w="3992245" h="2027554">
                <a:moveTo>
                  <a:pt x="3765562" y="0"/>
                </a:moveTo>
                <a:lnTo>
                  <a:pt x="226313" y="0"/>
                </a:lnTo>
                <a:lnTo>
                  <a:pt x="180702" y="4598"/>
                </a:lnTo>
                <a:lnTo>
                  <a:pt x="138220" y="17786"/>
                </a:lnTo>
                <a:lnTo>
                  <a:pt x="99778" y="38653"/>
                </a:lnTo>
                <a:lnTo>
                  <a:pt x="66284" y="66290"/>
                </a:lnTo>
                <a:lnTo>
                  <a:pt x="38649" y="99786"/>
                </a:lnTo>
                <a:lnTo>
                  <a:pt x="17784" y="138231"/>
                </a:lnTo>
                <a:lnTo>
                  <a:pt x="4597" y="180714"/>
                </a:lnTo>
                <a:lnTo>
                  <a:pt x="0" y="226326"/>
                </a:lnTo>
                <a:lnTo>
                  <a:pt x="0" y="1801126"/>
                </a:lnTo>
                <a:lnTo>
                  <a:pt x="4597" y="1846738"/>
                </a:lnTo>
                <a:lnTo>
                  <a:pt x="17784" y="1889221"/>
                </a:lnTo>
                <a:lnTo>
                  <a:pt x="38649" y="1927666"/>
                </a:lnTo>
                <a:lnTo>
                  <a:pt x="66284" y="1961162"/>
                </a:lnTo>
                <a:lnTo>
                  <a:pt x="99778" y="1988799"/>
                </a:lnTo>
                <a:lnTo>
                  <a:pt x="138220" y="2009667"/>
                </a:lnTo>
                <a:lnTo>
                  <a:pt x="180702" y="2022855"/>
                </a:lnTo>
                <a:lnTo>
                  <a:pt x="226313" y="2027453"/>
                </a:lnTo>
                <a:lnTo>
                  <a:pt x="3765562" y="2027453"/>
                </a:lnTo>
                <a:lnTo>
                  <a:pt x="3811174" y="2022855"/>
                </a:lnTo>
                <a:lnTo>
                  <a:pt x="3853657" y="2009667"/>
                </a:lnTo>
                <a:lnTo>
                  <a:pt x="3892102" y="1988799"/>
                </a:lnTo>
                <a:lnTo>
                  <a:pt x="3925598" y="1961162"/>
                </a:lnTo>
                <a:lnTo>
                  <a:pt x="3953235" y="1927666"/>
                </a:lnTo>
                <a:lnTo>
                  <a:pt x="3974103" y="1889221"/>
                </a:lnTo>
                <a:lnTo>
                  <a:pt x="3987291" y="1846738"/>
                </a:lnTo>
                <a:lnTo>
                  <a:pt x="3991889" y="1801126"/>
                </a:lnTo>
                <a:lnTo>
                  <a:pt x="3991889" y="226326"/>
                </a:lnTo>
                <a:lnTo>
                  <a:pt x="3987291" y="180714"/>
                </a:lnTo>
                <a:lnTo>
                  <a:pt x="3974103" y="138231"/>
                </a:lnTo>
                <a:lnTo>
                  <a:pt x="3953235" y="99786"/>
                </a:lnTo>
                <a:lnTo>
                  <a:pt x="3925598" y="66290"/>
                </a:lnTo>
                <a:lnTo>
                  <a:pt x="3892102" y="38653"/>
                </a:lnTo>
                <a:lnTo>
                  <a:pt x="3853657" y="17786"/>
                </a:lnTo>
                <a:lnTo>
                  <a:pt x="3811174" y="4598"/>
                </a:lnTo>
                <a:lnTo>
                  <a:pt x="376556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59400" y="3749250"/>
            <a:ext cx="2920453" cy="2027555"/>
          </a:xfrm>
          <a:custGeom>
            <a:avLst/>
            <a:gdLst/>
            <a:ahLst/>
            <a:cxnLst/>
            <a:rect l="l" t="t" r="r" b="b"/>
            <a:pathLst>
              <a:path w="1433195" h="2027554">
                <a:moveTo>
                  <a:pt x="1219475" y="0"/>
                </a:moveTo>
                <a:lnTo>
                  <a:pt x="213213" y="0"/>
                </a:lnTo>
                <a:lnTo>
                  <a:pt x="164326" y="5631"/>
                </a:lnTo>
                <a:lnTo>
                  <a:pt x="119448" y="21672"/>
                </a:lnTo>
                <a:lnTo>
                  <a:pt x="79859" y="46843"/>
                </a:lnTo>
                <a:lnTo>
                  <a:pt x="46840" y="79863"/>
                </a:lnTo>
                <a:lnTo>
                  <a:pt x="21671" y="119453"/>
                </a:lnTo>
                <a:lnTo>
                  <a:pt x="5631" y="164332"/>
                </a:lnTo>
                <a:lnTo>
                  <a:pt x="0" y="213220"/>
                </a:lnTo>
                <a:lnTo>
                  <a:pt x="0" y="1814245"/>
                </a:lnTo>
                <a:lnTo>
                  <a:pt x="5631" y="1863133"/>
                </a:lnTo>
                <a:lnTo>
                  <a:pt x="21671" y="1908010"/>
                </a:lnTo>
                <a:lnTo>
                  <a:pt x="46840" y="1947597"/>
                </a:lnTo>
                <a:lnTo>
                  <a:pt x="79859" y="1980615"/>
                </a:lnTo>
                <a:lnTo>
                  <a:pt x="119448" y="2005783"/>
                </a:lnTo>
                <a:lnTo>
                  <a:pt x="164326" y="2021822"/>
                </a:lnTo>
                <a:lnTo>
                  <a:pt x="213213" y="2027453"/>
                </a:lnTo>
                <a:lnTo>
                  <a:pt x="1219475" y="2027453"/>
                </a:lnTo>
                <a:lnTo>
                  <a:pt x="1268363" y="2021822"/>
                </a:lnTo>
                <a:lnTo>
                  <a:pt x="1313240" y="2005783"/>
                </a:lnTo>
                <a:lnTo>
                  <a:pt x="1352827" y="1980615"/>
                </a:lnTo>
                <a:lnTo>
                  <a:pt x="1385844" y="1947597"/>
                </a:lnTo>
                <a:lnTo>
                  <a:pt x="1411013" y="1908010"/>
                </a:lnTo>
                <a:lnTo>
                  <a:pt x="1427052" y="1863133"/>
                </a:lnTo>
                <a:lnTo>
                  <a:pt x="1432683" y="1814245"/>
                </a:lnTo>
                <a:lnTo>
                  <a:pt x="1432683" y="213220"/>
                </a:lnTo>
                <a:lnTo>
                  <a:pt x="1427052" y="164332"/>
                </a:lnTo>
                <a:lnTo>
                  <a:pt x="1411013" y="119453"/>
                </a:lnTo>
                <a:lnTo>
                  <a:pt x="1385844" y="79863"/>
                </a:lnTo>
                <a:lnTo>
                  <a:pt x="1352827" y="46843"/>
                </a:lnTo>
                <a:lnTo>
                  <a:pt x="1313240" y="21672"/>
                </a:lnTo>
                <a:lnTo>
                  <a:pt x="1268363" y="5631"/>
                </a:lnTo>
                <a:lnTo>
                  <a:pt x="121947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302326" y="3706367"/>
            <a:ext cx="3133090" cy="2027555"/>
          </a:xfrm>
          <a:custGeom>
            <a:avLst/>
            <a:gdLst/>
            <a:ahLst/>
            <a:cxnLst/>
            <a:rect l="l" t="t" r="r" b="b"/>
            <a:pathLst>
              <a:path w="3133090" h="2027554">
                <a:moveTo>
                  <a:pt x="2894317" y="0"/>
                </a:moveTo>
                <a:lnTo>
                  <a:pt x="238264" y="0"/>
                </a:lnTo>
                <a:lnTo>
                  <a:pt x="190247" y="4840"/>
                </a:lnTo>
                <a:lnTo>
                  <a:pt x="145523" y="18724"/>
                </a:lnTo>
                <a:lnTo>
                  <a:pt x="105050" y="40693"/>
                </a:lnTo>
                <a:lnTo>
                  <a:pt x="69788" y="69788"/>
                </a:lnTo>
                <a:lnTo>
                  <a:pt x="40693" y="105050"/>
                </a:lnTo>
                <a:lnTo>
                  <a:pt x="18724" y="145523"/>
                </a:lnTo>
                <a:lnTo>
                  <a:pt x="4840" y="190247"/>
                </a:lnTo>
                <a:lnTo>
                  <a:pt x="0" y="238264"/>
                </a:lnTo>
                <a:lnTo>
                  <a:pt x="0" y="1789188"/>
                </a:lnTo>
                <a:lnTo>
                  <a:pt x="4840" y="1837205"/>
                </a:lnTo>
                <a:lnTo>
                  <a:pt x="18724" y="1881929"/>
                </a:lnTo>
                <a:lnTo>
                  <a:pt x="40693" y="1922402"/>
                </a:lnTo>
                <a:lnTo>
                  <a:pt x="69788" y="1957665"/>
                </a:lnTo>
                <a:lnTo>
                  <a:pt x="105050" y="1986760"/>
                </a:lnTo>
                <a:lnTo>
                  <a:pt x="145523" y="2008728"/>
                </a:lnTo>
                <a:lnTo>
                  <a:pt x="190247" y="2022612"/>
                </a:lnTo>
                <a:lnTo>
                  <a:pt x="238264" y="2027453"/>
                </a:lnTo>
                <a:lnTo>
                  <a:pt x="2894317" y="2027453"/>
                </a:lnTo>
                <a:lnTo>
                  <a:pt x="2942334" y="2022612"/>
                </a:lnTo>
                <a:lnTo>
                  <a:pt x="2987058" y="2008728"/>
                </a:lnTo>
                <a:lnTo>
                  <a:pt x="3027531" y="1986760"/>
                </a:lnTo>
                <a:lnTo>
                  <a:pt x="3062793" y="1957665"/>
                </a:lnTo>
                <a:lnTo>
                  <a:pt x="3091888" y="1922402"/>
                </a:lnTo>
                <a:lnTo>
                  <a:pt x="3113857" y="1881929"/>
                </a:lnTo>
                <a:lnTo>
                  <a:pt x="3127741" y="1837205"/>
                </a:lnTo>
                <a:lnTo>
                  <a:pt x="3132581" y="1789188"/>
                </a:lnTo>
                <a:lnTo>
                  <a:pt x="3132581" y="238264"/>
                </a:lnTo>
                <a:lnTo>
                  <a:pt x="3127741" y="190247"/>
                </a:lnTo>
                <a:lnTo>
                  <a:pt x="3113857" y="145523"/>
                </a:lnTo>
                <a:lnTo>
                  <a:pt x="3091888" y="105050"/>
                </a:lnTo>
                <a:lnTo>
                  <a:pt x="3062793" y="69788"/>
                </a:lnTo>
                <a:lnTo>
                  <a:pt x="3027531" y="40693"/>
                </a:lnTo>
                <a:lnTo>
                  <a:pt x="2987058" y="18724"/>
                </a:lnTo>
                <a:lnTo>
                  <a:pt x="2942334" y="4840"/>
                </a:lnTo>
                <a:lnTo>
                  <a:pt x="2894317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40611" y="1962912"/>
            <a:ext cx="1930973" cy="713016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РАЗВИТЫЙ</a:t>
            </a:r>
            <a:r>
              <a:rPr sz="11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СЕКТОР </a:t>
            </a:r>
            <a:endParaRPr lang="ru-RU" sz="1100" b="1" spc="-1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lang="ru-RU" sz="1100" b="1" spc="-10" dirty="0">
                <a:solidFill>
                  <a:srgbClr val="FFFFFF"/>
                </a:solidFill>
                <a:latin typeface="Arial"/>
                <a:cs typeface="Arial"/>
              </a:rPr>
              <a:t>Производство сельскохозяйственной продукции 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40668" y="2609087"/>
            <a:ext cx="1565910" cy="54991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algn="just">
              <a:lnSpc>
                <a:spcPct val="102699"/>
              </a:lnSpc>
              <a:spcBef>
                <a:spcPts val="160"/>
              </a:spcBef>
            </a:pPr>
            <a:r>
              <a:rPr lang="ru-RU" sz="1100" dirty="0">
                <a:solidFill>
                  <a:srgbClr val="FF0000"/>
                </a:solidFill>
                <a:latin typeface="Arial"/>
                <a:cs typeface="Arial"/>
              </a:rPr>
              <a:t>65</a:t>
            </a:r>
            <a:r>
              <a:rPr lang="ru-RU" sz="1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%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общем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объеме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отгруженной</a:t>
            </a:r>
            <a:r>
              <a:rPr sz="11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продукции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lang="ru-RU" sz="110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г.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750119" y="1962912"/>
            <a:ext cx="1200785" cy="5226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ТРАНСПОРТНАЯ ДОСТУПНОСТЬ ОКРУГА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750119" y="2609087"/>
            <a:ext cx="1176655" cy="358431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55"/>
              </a:spcBef>
            </a:pPr>
            <a:r>
              <a:rPr lang="ru-RU" sz="1100" spc="-1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100" spc="-10" dirty="0" err="1">
                <a:solidFill>
                  <a:srgbClr val="FFFFFF"/>
                </a:solidFill>
                <a:latin typeface="Arial"/>
                <a:cs typeface="Arial"/>
              </a:rPr>
              <a:t>втомобильный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транспорт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78191" y="4288723"/>
            <a:ext cx="2207389" cy="353943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БОГАТОЕ ИСТОРИКО- КУЛЬТУРНОЕ НАСЛЕДИЕ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29263" y="4956048"/>
            <a:ext cx="1449705" cy="187231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endParaRPr sz="11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014351" y="1953768"/>
            <a:ext cx="1851025" cy="525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1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БЛИЗОСТЬ</a:t>
            </a:r>
            <a:endParaRPr sz="1100">
              <a:latin typeface="Arial"/>
              <a:cs typeface="Arial"/>
            </a:endParaRPr>
          </a:p>
          <a:p>
            <a:pPr marL="12700" marR="5080">
              <a:lnSpc>
                <a:spcPts val="1320"/>
              </a:lnSpc>
              <a:spcBef>
                <a:spcPts val="3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1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АДМИНИСТРАТИВНОМУ ЦЕНТРУ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014351" y="2615184"/>
            <a:ext cx="1184374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100" dirty="0">
                <a:solidFill>
                  <a:srgbClr val="FFFFFF"/>
                </a:solidFill>
                <a:latin typeface="Arial"/>
                <a:cs typeface="Arial"/>
              </a:rPr>
              <a:t>110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dirty="0" err="1">
                <a:solidFill>
                  <a:srgbClr val="FFFFFF"/>
                </a:solidFill>
                <a:latin typeface="Arial"/>
                <a:cs typeface="Arial"/>
              </a:rPr>
              <a:t>км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1100" spc="-20" dirty="0">
                <a:solidFill>
                  <a:srgbClr val="FFFFFF"/>
                </a:solidFill>
                <a:latin typeface="Arial"/>
                <a:cs typeface="Arial"/>
              </a:rPr>
              <a:t> г. Пенза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791201" y="4117848"/>
            <a:ext cx="2529916" cy="34932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 algn="ctr">
              <a:lnSpc>
                <a:spcPct val="99100"/>
              </a:lnSpc>
              <a:spcBef>
                <a:spcPts val="11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СВОБОДНЫЕ ИНВЕСТИЦИОННЫЕ ПЛОЩАДКИ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278969" y="4770120"/>
            <a:ext cx="1642098" cy="379095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70"/>
              </a:spcBef>
            </a:pPr>
            <a:r>
              <a:rPr lang="ru-RU" sz="110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11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greenfield,</a:t>
            </a:r>
            <a:endParaRPr sz="1100" dirty="0">
              <a:latin typeface="Arial"/>
              <a:cs typeface="Arial"/>
            </a:endParaRPr>
          </a:p>
          <a:p>
            <a:pPr marL="12700" algn="ctr">
              <a:lnSpc>
                <a:spcPct val="100000"/>
              </a:lnSpc>
              <a:spcBef>
                <a:spcPts val="70"/>
              </a:spcBef>
            </a:pPr>
            <a:r>
              <a:rPr lang="ru-RU" sz="110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r>
              <a:rPr sz="11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brownfield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9607" y="1551432"/>
            <a:ext cx="320040" cy="320039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78111" y="3694176"/>
            <a:ext cx="362711" cy="365760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19800" y="3706367"/>
            <a:ext cx="347472" cy="344424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033928" y="3680512"/>
            <a:ext cx="344424" cy="341375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888550" y="3902964"/>
            <a:ext cx="313944" cy="31394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241535" y="1520952"/>
            <a:ext cx="365759" cy="365760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178552" y="1511808"/>
            <a:ext cx="368808" cy="371856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614315" y="6594347"/>
            <a:ext cx="4026535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Arial"/>
                <a:cs typeface="Arial"/>
              </a:rPr>
              <a:t>ИНВЕСТИЦИОННЫЙ</a:t>
            </a:r>
            <a:r>
              <a:rPr sz="800" spc="-1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ПРОФИЛЬ</a:t>
            </a:r>
            <a:r>
              <a:rPr sz="800" spc="-1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(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Камешкирский район Пензенская область </a:t>
            </a:r>
            <a:r>
              <a:rPr sz="800" spc="-10" dirty="0">
                <a:latin typeface="Arial"/>
                <a:cs typeface="Arial"/>
              </a:rPr>
              <a:t>)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2212897" y="456339"/>
            <a:ext cx="5931310" cy="7600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ПРЕИМУЩЕСТВА</a:t>
            </a:r>
          </a:p>
          <a:p>
            <a:pPr marL="12700" algn="ctr">
              <a:lnSpc>
                <a:spcPct val="100000"/>
              </a:lnSpc>
              <a:spcBef>
                <a:spcPts val="25"/>
              </a:spcBef>
            </a:pPr>
            <a:r>
              <a:rPr lang="ru-RU" b="0" spc="-10" dirty="0">
                <a:latin typeface="Arial"/>
                <a:cs typeface="Arial"/>
              </a:rPr>
              <a:t>КАМЕШКИРСКОГО РАЙОНА </a:t>
            </a:r>
            <a:endParaRPr b="0" spc="-1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45023" y="2532888"/>
            <a:ext cx="362712" cy="362712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627016" y="163626"/>
            <a:ext cx="1433195" cy="274320"/>
          </a:xfrm>
          <a:custGeom>
            <a:avLst/>
            <a:gdLst/>
            <a:ahLst/>
            <a:cxnLst/>
            <a:rect l="l" t="t" r="r" b="b"/>
            <a:pathLst>
              <a:path w="1433195" h="274320">
                <a:moveTo>
                  <a:pt x="1295763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7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7" y="217790"/>
                </a:lnTo>
                <a:lnTo>
                  <a:pt x="56057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1295763" y="273850"/>
                </a:lnTo>
                <a:lnTo>
                  <a:pt x="1339045" y="266869"/>
                </a:lnTo>
                <a:lnTo>
                  <a:pt x="1376634" y="247431"/>
                </a:lnTo>
                <a:lnTo>
                  <a:pt x="1406275" y="217790"/>
                </a:lnTo>
                <a:lnTo>
                  <a:pt x="1425714" y="180200"/>
                </a:lnTo>
                <a:lnTo>
                  <a:pt x="1432694" y="136918"/>
                </a:lnTo>
                <a:lnTo>
                  <a:pt x="1425714" y="93642"/>
                </a:lnTo>
                <a:lnTo>
                  <a:pt x="1406275" y="56057"/>
                </a:lnTo>
                <a:lnTo>
                  <a:pt x="1376634" y="26418"/>
                </a:lnTo>
                <a:lnTo>
                  <a:pt x="1339045" y="6980"/>
                </a:lnTo>
                <a:lnTo>
                  <a:pt x="1295763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2420" y="227076"/>
            <a:ext cx="117157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общая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характеристика</a:t>
            </a:r>
            <a:endParaRPr sz="8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7015" y="1401546"/>
            <a:ext cx="2438400" cy="945515"/>
          </a:xfrm>
          <a:custGeom>
            <a:avLst/>
            <a:gdLst/>
            <a:ahLst/>
            <a:cxnLst/>
            <a:rect l="l" t="t" r="r" b="b"/>
            <a:pathLst>
              <a:path w="2438400" h="945514">
                <a:moveTo>
                  <a:pt x="0" y="231305"/>
                </a:moveTo>
                <a:lnTo>
                  <a:pt x="4699" y="184689"/>
                </a:lnTo>
                <a:lnTo>
                  <a:pt x="18177" y="141270"/>
                </a:lnTo>
                <a:lnTo>
                  <a:pt x="39503" y="101980"/>
                </a:lnTo>
                <a:lnTo>
                  <a:pt x="67747" y="67747"/>
                </a:lnTo>
                <a:lnTo>
                  <a:pt x="101980" y="39503"/>
                </a:lnTo>
                <a:lnTo>
                  <a:pt x="141270" y="18177"/>
                </a:lnTo>
                <a:lnTo>
                  <a:pt x="184689" y="4699"/>
                </a:lnTo>
                <a:lnTo>
                  <a:pt x="231305" y="0"/>
                </a:lnTo>
                <a:lnTo>
                  <a:pt x="2206601" y="0"/>
                </a:lnTo>
                <a:lnTo>
                  <a:pt x="2253218" y="4699"/>
                </a:lnTo>
                <a:lnTo>
                  <a:pt x="2296638" y="18177"/>
                </a:lnTo>
                <a:lnTo>
                  <a:pt x="2335929" y="39503"/>
                </a:lnTo>
                <a:lnTo>
                  <a:pt x="2370162" y="67747"/>
                </a:lnTo>
                <a:lnTo>
                  <a:pt x="2398407" y="101980"/>
                </a:lnTo>
                <a:lnTo>
                  <a:pt x="2419734" y="141270"/>
                </a:lnTo>
                <a:lnTo>
                  <a:pt x="2433212" y="184689"/>
                </a:lnTo>
                <a:lnTo>
                  <a:pt x="2437911" y="231305"/>
                </a:lnTo>
                <a:lnTo>
                  <a:pt x="2437911" y="714109"/>
                </a:lnTo>
                <a:lnTo>
                  <a:pt x="2433212" y="760725"/>
                </a:lnTo>
                <a:lnTo>
                  <a:pt x="2419734" y="804143"/>
                </a:lnTo>
                <a:lnTo>
                  <a:pt x="2398407" y="843434"/>
                </a:lnTo>
                <a:lnTo>
                  <a:pt x="2370162" y="877666"/>
                </a:lnTo>
                <a:lnTo>
                  <a:pt x="2335929" y="905911"/>
                </a:lnTo>
                <a:lnTo>
                  <a:pt x="2296638" y="927237"/>
                </a:lnTo>
                <a:lnTo>
                  <a:pt x="2253218" y="940715"/>
                </a:lnTo>
                <a:lnTo>
                  <a:pt x="2206601" y="945414"/>
                </a:lnTo>
                <a:lnTo>
                  <a:pt x="231305" y="945414"/>
                </a:lnTo>
                <a:lnTo>
                  <a:pt x="184689" y="940715"/>
                </a:lnTo>
                <a:lnTo>
                  <a:pt x="141270" y="927237"/>
                </a:lnTo>
                <a:lnTo>
                  <a:pt x="101980" y="905911"/>
                </a:lnTo>
                <a:lnTo>
                  <a:pt x="67747" y="877666"/>
                </a:lnTo>
                <a:lnTo>
                  <a:pt x="39503" y="843434"/>
                </a:lnTo>
                <a:lnTo>
                  <a:pt x="18177" y="804143"/>
                </a:lnTo>
                <a:lnTo>
                  <a:pt x="4699" y="760725"/>
                </a:lnTo>
                <a:lnTo>
                  <a:pt x="0" y="714109"/>
                </a:lnTo>
                <a:lnTo>
                  <a:pt x="0" y="231305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7015" y="2448521"/>
            <a:ext cx="2440305" cy="945515"/>
          </a:xfrm>
          <a:custGeom>
            <a:avLst/>
            <a:gdLst/>
            <a:ahLst/>
            <a:cxnLst/>
            <a:rect l="l" t="t" r="r" b="b"/>
            <a:pathLst>
              <a:path w="2440305" h="945514">
                <a:moveTo>
                  <a:pt x="0" y="231306"/>
                </a:moveTo>
                <a:lnTo>
                  <a:pt x="4699" y="184689"/>
                </a:lnTo>
                <a:lnTo>
                  <a:pt x="18177" y="141271"/>
                </a:lnTo>
                <a:lnTo>
                  <a:pt x="39503" y="101980"/>
                </a:lnTo>
                <a:lnTo>
                  <a:pt x="67747" y="67747"/>
                </a:lnTo>
                <a:lnTo>
                  <a:pt x="101980" y="39503"/>
                </a:lnTo>
                <a:lnTo>
                  <a:pt x="141270" y="18177"/>
                </a:lnTo>
                <a:lnTo>
                  <a:pt x="184689" y="4699"/>
                </a:lnTo>
                <a:lnTo>
                  <a:pt x="231305" y="0"/>
                </a:lnTo>
                <a:lnTo>
                  <a:pt x="2208941" y="0"/>
                </a:lnTo>
                <a:lnTo>
                  <a:pt x="2255555" y="4699"/>
                </a:lnTo>
                <a:lnTo>
                  <a:pt x="2298972" y="18177"/>
                </a:lnTo>
                <a:lnTo>
                  <a:pt x="2338261" y="39503"/>
                </a:lnTo>
                <a:lnTo>
                  <a:pt x="2372493" y="67747"/>
                </a:lnTo>
                <a:lnTo>
                  <a:pt x="2400738" y="101980"/>
                </a:lnTo>
                <a:lnTo>
                  <a:pt x="2422064" y="141271"/>
                </a:lnTo>
                <a:lnTo>
                  <a:pt x="2435542" y="184689"/>
                </a:lnTo>
                <a:lnTo>
                  <a:pt x="2440241" y="231306"/>
                </a:lnTo>
                <a:lnTo>
                  <a:pt x="2440241" y="714108"/>
                </a:lnTo>
                <a:lnTo>
                  <a:pt x="2435542" y="760724"/>
                </a:lnTo>
                <a:lnTo>
                  <a:pt x="2422064" y="804143"/>
                </a:lnTo>
                <a:lnTo>
                  <a:pt x="2400738" y="843433"/>
                </a:lnTo>
                <a:lnTo>
                  <a:pt x="2372493" y="877666"/>
                </a:lnTo>
                <a:lnTo>
                  <a:pt x="2338261" y="905911"/>
                </a:lnTo>
                <a:lnTo>
                  <a:pt x="2298972" y="927237"/>
                </a:lnTo>
                <a:lnTo>
                  <a:pt x="2255555" y="940715"/>
                </a:lnTo>
                <a:lnTo>
                  <a:pt x="2208941" y="945414"/>
                </a:lnTo>
                <a:lnTo>
                  <a:pt x="231305" y="945414"/>
                </a:lnTo>
                <a:lnTo>
                  <a:pt x="184689" y="940715"/>
                </a:lnTo>
                <a:lnTo>
                  <a:pt x="141270" y="927237"/>
                </a:lnTo>
                <a:lnTo>
                  <a:pt x="101980" y="905911"/>
                </a:lnTo>
                <a:lnTo>
                  <a:pt x="67747" y="877666"/>
                </a:lnTo>
                <a:lnTo>
                  <a:pt x="39503" y="843433"/>
                </a:lnTo>
                <a:lnTo>
                  <a:pt x="18177" y="804143"/>
                </a:lnTo>
                <a:lnTo>
                  <a:pt x="4699" y="760724"/>
                </a:lnTo>
                <a:lnTo>
                  <a:pt x="0" y="714108"/>
                </a:lnTo>
                <a:lnTo>
                  <a:pt x="0" y="231306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14315" y="3607308"/>
            <a:ext cx="304101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latin typeface="Arial"/>
                <a:cs typeface="Arial"/>
              </a:rPr>
              <a:t>транспортная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доступность</a:t>
            </a:r>
            <a:r>
              <a:rPr sz="1400" b="1" spc="-2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округа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78487" y="3876484"/>
            <a:ext cx="1602105" cy="945515"/>
          </a:xfrm>
          <a:custGeom>
            <a:avLst/>
            <a:gdLst/>
            <a:ahLst/>
            <a:cxnLst/>
            <a:rect l="l" t="t" r="r" b="b"/>
            <a:pathLst>
              <a:path w="1602105" h="945514">
                <a:moveTo>
                  <a:pt x="1370694" y="0"/>
                </a:moveTo>
                <a:lnTo>
                  <a:pt x="231305" y="0"/>
                </a:lnTo>
                <a:lnTo>
                  <a:pt x="184688" y="4699"/>
                </a:lnTo>
                <a:lnTo>
                  <a:pt x="141270" y="18176"/>
                </a:lnTo>
                <a:lnTo>
                  <a:pt x="101980" y="39502"/>
                </a:lnTo>
                <a:lnTo>
                  <a:pt x="67747" y="67746"/>
                </a:lnTo>
                <a:lnTo>
                  <a:pt x="39503" y="101978"/>
                </a:lnTo>
                <a:lnTo>
                  <a:pt x="18177" y="141269"/>
                </a:lnTo>
                <a:lnTo>
                  <a:pt x="4699" y="184688"/>
                </a:lnTo>
                <a:lnTo>
                  <a:pt x="0" y="231305"/>
                </a:lnTo>
                <a:lnTo>
                  <a:pt x="0" y="714108"/>
                </a:lnTo>
                <a:lnTo>
                  <a:pt x="4699" y="760725"/>
                </a:lnTo>
                <a:lnTo>
                  <a:pt x="18177" y="804143"/>
                </a:lnTo>
                <a:lnTo>
                  <a:pt x="39503" y="843434"/>
                </a:lnTo>
                <a:lnTo>
                  <a:pt x="67747" y="877666"/>
                </a:lnTo>
                <a:lnTo>
                  <a:pt x="101980" y="905910"/>
                </a:lnTo>
                <a:lnTo>
                  <a:pt x="141270" y="927236"/>
                </a:lnTo>
                <a:lnTo>
                  <a:pt x="184688" y="940714"/>
                </a:lnTo>
                <a:lnTo>
                  <a:pt x="231305" y="945413"/>
                </a:lnTo>
                <a:lnTo>
                  <a:pt x="1370694" y="945413"/>
                </a:lnTo>
                <a:lnTo>
                  <a:pt x="1417311" y="940714"/>
                </a:lnTo>
                <a:lnTo>
                  <a:pt x="1460730" y="927236"/>
                </a:lnTo>
                <a:lnTo>
                  <a:pt x="1500020" y="905910"/>
                </a:lnTo>
                <a:lnTo>
                  <a:pt x="1534253" y="877666"/>
                </a:lnTo>
                <a:lnTo>
                  <a:pt x="1562497" y="843434"/>
                </a:lnTo>
                <a:lnTo>
                  <a:pt x="1583822" y="804143"/>
                </a:lnTo>
                <a:lnTo>
                  <a:pt x="1597300" y="760725"/>
                </a:lnTo>
                <a:lnTo>
                  <a:pt x="1601999" y="714108"/>
                </a:lnTo>
                <a:lnTo>
                  <a:pt x="1601999" y="231305"/>
                </a:lnTo>
                <a:lnTo>
                  <a:pt x="1597300" y="184688"/>
                </a:lnTo>
                <a:lnTo>
                  <a:pt x="1583822" y="141269"/>
                </a:lnTo>
                <a:lnTo>
                  <a:pt x="1562497" y="101978"/>
                </a:lnTo>
                <a:lnTo>
                  <a:pt x="1534253" y="67746"/>
                </a:lnTo>
                <a:lnTo>
                  <a:pt x="1500020" y="39502"/>
                </a:lnTo>
                <a:lnTo>
                  <a:pt x="1460730" y="18176"/>
                </a:lnTo>
                <a:lnTo>
                  <a:pt x="1417311" y="4699"/>
                </a:lnTo>
                <a:lnTo>
                  <a:pt x="137069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14195" y="1427988"/>
            <a:ext cx="1496060" cy="782955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30"/>
              </a:spcBef>
            </a:pPr>
            <a:r>
              <a:rPr lang="ru-RU" sz="2400" b="1" baseline="3472" dirty="0">
                <a:solidFill>
                  <a:srgbClr val="4756A0"/>
                </a:solidFill>
                <a:latin typeface="Arial"/>
                <a:cs typeface="Arial"/>
              </a:rPr>
              <a:t>9,9</a:t>
            </a:r>
            <a:r>
              <a:rPr sz="2400" b="1" spc="142" baseline="3472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 err="1">
                <a:solidFill>
                  <a:srgbClr val="4756A0"/>
                </a:solidFill>
                <a:latin typeface="Arial"/>
                <a:cs typeface="Arial"/>
              </a:rPr>
              <a:t>тыс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5" dirty="0" err="1">
                <a:solidFill>
                  <a:srgbClr val="4756A0"/>
                </a:solidFill>
                <a:latin typeface="Arial"/>
                <a:cs typeface="Arial"/>
              </a:rPr>
              <a:t>чел</a:t>
            </a:r>
            <a:endParaRPr sz="11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570"/>
              </a:spcBef>
            </a:pPr>
            <a:r>
              <a:rPr sz="1100" spc="-10" dirty="0" err="1">
                <a:solidFill>
                  <a:srgbClr val="4756A0"/>
                </a:solidFill>
                <a:latin typeface="Arial"/>
                <a:cs typeface="Arial"/>
              </a:rPr>
              <a:t>численность</a:t>
            </a:r>
            <a:r>
              <a:rPr sz="1100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dirty="0" err="1">
                <a:solidFill>
                  <a:srgbClr val="4756A0"/>
                </a:solidFill>
                <a:latin typeface="Arial"/>
                <a:cs typeface="Arial"/>
              </a:rPr>
              <a:t>населения</a:t>
            </a:r>
            <a:r>
              <a:rPr sz="1100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756A0"/>
                </a:solidFill>
                <a:latin typeface="Arial"/>
                <a:cs typeface="Arial"/>
              </a:rPr>
              <a:t>,</a:t>
            </a:r>
            <a:r>
              <a:rPr sz="1100" spc="-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dirty="0">
                <a:solidFill>
                  <a:srgbClr val="4756A0"/>
                </a:solidFill>
                <a:latin typeface="Arial"/>
                <a:cs typeface="Arial"/>
              </a:rPr>
              <a:t>202</a:t>
            </a:r>
            <a:r>
              <a:rPr lang="ru-RU" sz="1100" dirty="0">
                <a:solidFill>
                  <a:srgbClr val="4756A0"/>
                </a:solidFill>
                <a:latin typeface="Arial"/>
                <a:cs typeface="Arial"/>
              </a:rPr>
              <a:t>4</a:t>
            </a:r>
            <a:r>
              <a:rPr sz="1100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spc="-25" dirty="0">
                <a:solidFill>
                  <a:srgbClr val="4756A0"/>
                </a:solidFill>
                <a:latin typeface="Arial"/>
                <a:cs typeface="Arial"/>
              </a:rPr>
              <a:t>г.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22" name="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78607" y="1493519"/>
            <a:ext cx="362712" cy="362712"/>
          </a:xfrm>
          <a:prstGeom prst="rect">
            <a:avLst/>
          </a:prstGeom>
        </p:spPr>
      </p:pic>
      <p:sp>
        <p:nvSpPr>
          <p:cNvPr id="26" name="object 26"/>
          <p:cNvSpPr/>
          <p:nvPr/>
        </p:nvSpPr>
        <p:spPr>
          <a:xfrm>
            <a:off x="3182924" y="2448521"/>
            <a:ext cx="2444750" cy="945515"/>
          </a:xfrm>
          <a:custGeom>
            <a:avLst/>
            <a:gdLst/>
            <a:ahLst/>
            <a:cxnLst/>
            <a:rect l="l" t="t" r="r" b="b"/>
            <a:pathLst>
              <a:path w="2444750" h="945514">
                <a:moveTo>
                  <a:pt x="0" y="237242"/>
                </a:moveTo>
                <a:lnTo>
                  <a:pt x="4819" y="189429"/>
                </a:lnTo>
                <a:lnTo>
                  <a:pt x="18643" y="144896"/>
                </a:lnTo>
                <a:lnTo>
                  <a:pt x="40517" y="104597"/>
                </a:lnTo>
                <a:lnTo>
                  <a:pt x="69486" y="69486"/>
                </a:lnTo>
                <a:lnTo>
                  <a:pt x="104597" y="40517"/>
                </a:lnTo>
                <a:lnTo>
                  <a:pt x="144896" y="18643"/>
                </a:lnTo>
                <a:lnTo>
                  <a:pt x="189428" y="4819"/>
                </a:lnTo>
                <a:lnTo>
                  <a:pt x="237241" y="0"/>
                </a:lnTo>
                <a:lnTo>
                  <a:pt x="2207021" y="0"/>
                </a:lnTo>
                <a:lnTo>
                  <a:pt x="2254835" y="4819"/>
                </a:lnTo>
                <a:lnTo>
                  <a:pt x="2299369" y="18643"/>
                </a:lnTo>
                <a:lnTo>
                  <a:pt x="2339670" y="40517"/>
                </a:lnTo>
                <a:lnTo>
                  <a:pt x="2374782" y="69486"/>
                </a:lnTo>
                <a:lnTo>
                  <a:pt x="2403752" y="104597"/>
                </a:lnTo>
                <a:lnTo>
                  <a:pt x="2425627" y="144896"/>
                </a:lnTo>
                <a:lnTo>
                  <a:pt x="2439451" y="189429"/>
                </a:lnTo>
                <a:lnTo>
                  <a:pt x="2444271" y="237242"/>
                </a:lnTo>
                <a:lnTo>
                  <a:pt x="2444271" y="708172"/>
                </a:lnTo>
                <a:lnTo>
                  <a:pt x="2439451" y="755984"/>
                </a:lnTo>
                <a:lnTo>
                  <a:pt x="2425627" y="800517"/>
                </a:lnTo>
                <a:lnTo>
                  <a:pt x="2403752" y="840816"/>
                </a:lnTo>
                <a:lnTo>
                  <a:pt x="2374782" y="875927"/>
                </a:lnTo>
                <a:lnTo>
                  <a:pt x="2339670" y="904897"/>
                </a:lnTo>
                <a:lnTo>
                  <a:pt x="2299369" y="926770"/>
                </a:lnTo>
                <a:lnTo>
                  <a:pt x="2254835" y="940594"/>
                </a:lnTo>
                <a:lnTo>
                  <a:pt x="2207021" y="945414"/>
                </a:lnTo>
                <a:lnTo>
                  <a:pt x="237241" y="945414"/>
                </a:lnTo>
                <a:lnTo>
                  <a:pt x="189428" y="940594"/>
                </a:lnTo>
                <a:lnTo>
                  <a:pt x="144896" y="926770"/>
                </a:lnTo>
                <a:lnTo>
                  <a:pt x="104597" y="904897"/>
                </a:lnTo>
                <a:lnTo>
                  <a:pt x="69486" y="875927"/>
                </a:lnTo>
                <a:lnTo>
                  <a:pt x="40517" y="840816"/>
                </a:lnTo>
                <a:lnTo>
                  <a:pt x="18643" y="800517"/>
                </a:lnTo>
                <a:lnTo>
                  <a:pt x="4819" y="755984"/>
                </a:lnTo>
                <a:lnTo>
                  <a:pt x="0" y="708172"/>
                </a:lnTo>
                <a:lnTo>
                  <a:pt x="0" y="237242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814195" y="2469017"/>
            <a:ext cx="1079500" cy="622935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lang="ru-RU" sz="2400" b="1" baseline="3472" dirty="0">
                <a:solidFill>
                  <a:srgbClr val="4756A0"/>
                </a:solidFill>
                <a:latin typeface="Arial"/>
                <a:cs typeface="Arial"/>
              </a:rPr>
              <a:t>127</a:t>
            </a:r>
            <a:r>
              <a:rPr sz="2400" b="1" spc="112" baseline="3472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 err="1">
                <a:solidFill>
                  <a:srgbClr val="4756A0"/>
                </a:solidFill>
                <a:latin typeface="Arial"/>
                <a:cs typeface="Arial"/>
              </a:rPr>
              <a:t>тыс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lang="ru-RU" sz="1100" b="1" spc="-25" dirty="0">
                <a:solidFill>
                  <a:srgbClr val="4756A0"/>
                </a:solidFill>
                <a:latin typeface="Arial"/>
                <a:cs typeface="Arial"/>
              </a:rPr>
              <a:t>га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100" dirty="0" err="1">
                <a:solidFill>
                  <a:srgbClr val="4756A0"/>
                </a:solidFill>
                <a:latin typeface="Arial"/>
                <a:cs typeface="Arial"/>
              </a:rPr>
              <a:t>площадь</a:t>
            </a:r>
            <a:r>
              <a:rPr sz="1100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spc="-25" dirty="0">
                <a:solidFill>
                  <a:srgbClr val="4756A0"/>
                </a:solidFill>
                <a:latin typeface="Arial"/>
                <a:cs typeface="Arial"/>
              </a:rPr>
              <a:t>М</a:t>
            </a:r>
            <a:r>
              <a:rPr sz="1100" spc="-25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345535" y="2566923"/>
            <a:ext cx="250825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28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345535" y="2898648"/>
            <a:ext cx="812800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spc="-10" dirty="0">
                <a:solidFill>
                  <a:srgbClr val="4756A0"/>
                </a:solidFill>
                <a:latin typeface="Arial"/>
                <a:cs typeface="Arial"/>
              </a:rPr>
              <a:t>населённых пунктов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78607" y="2526792"/>
            <a:ext cx="362712" cy="362712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813555" y="4035552"/>
            <a:ext cx="108013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FFFFFF"/>
                </a:solidFill>
                <a:latin typeface="Arial"/>
                <a:cs typeface="Arial"/>
              </a:rPr>
              <a:t>автотранспорт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2513393" y="4035552"/>
            <a:ext cx="71310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ts val="1300"/>
              </a:lnSpc>
              <a:spcBef>
                <a:spcPts val="16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водный 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транспорт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513393" y="4543551"/>
            <a:ext cx="935355" cy="233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815"/>
              </a:lnSpc>
              <a:spcBef>
                <a:spcPts val="100"/>
              </a:spcBef>
            </a:pP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Нижний</a:t>
            </a:r>
            <a:r>
              <a:rPr sz="7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Новгород</a:t>
            </a:r>
            <a:r>
              <a:rPr sz="7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spc="95" dirty="0">
                <a:solidFill>
                  <a:srgbClr val="FFFFFF"/>
                </a:solidFill>
                <a:latin typeface="DejaVu Sans"/>
                <a:cs typeface="DejaVu Sans"/>
              </a:rPr>
              <a:t>➝</a:t>
            </a:r>
            <a:endParaRPr sz="650" dirty="0">
              <a:latin typeface="DejaVu Sans"/>
              <a:cs typeface="DejaVu Sans"/>
            </a:endParaRPr>
          </a:p>
          <a:p>
            <a:pPr marL="12700">
              <a:lnSpc>
                <a:spcPts val="815"/>
              </a:lnSpc>
            </a:pP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Балахна</a:t>
            </a: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spc="145" dirty="0">
                <a:solidFill>
                  <a:srgbClr val="FFFFFF"/>
                </a:solidFill>
                <a:latin typeface="DejaVu Sans"/>
                <a:cs typeface="DejaVu Sans"/>
              </a:rPr>
              <a:t>➝</a:t>
            </a:r>
            <a:r>
              <a:rPr sz="650" b="1" spc="-25" dirty="0">
                <a:solidFill>
                  <a:srgbClr val="FFFFFF"/>
                </a:solidFill>
                <a:latin typeface="DejaVu Sans"/>
                <a:cs typeface="DejaVu Sans"/>
              </a:rPr>
              <a:t> </a:t>
            </a: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Городец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207027" y="4035552"/>
            <a:ext cx="979169" cy="21544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50" b="1" spc="95" dirty="0">
                <a:solidFill>
                  <a:srgbClr val="FFFFFF"/>
                </a:solidFill>
                <a:latin typeface="DejaVu Sans"/>
                <a:cs typeface="DejaVu Sans"/>
              </a:rPr>
              <a:t>➝</a:t>
            </a:r>
            <a:endParaRPr sz="650" dirty="0">
              <a:latin typeface="DejaVu Sans"/>
              <a:cs typeface="DejaVu Sans"/>
            </a:endParaRPr>
          </a:p>
          <a:p>
            <a:pPr marL="13335">
              <a:lnSpc>
                <a:spcPts val="815"/>
              </a:lnSpc>
            </a:pPr>
            <a:r>
              <a:rPr sz="700" b="1" dirty="0">
                <a:solidFill>
                  <a:srgbClr val="FFFFFF"/>
                </a:solidFill>
                <a:latin typeface="Arial"/>
                <a:cs typeface="Arial"/>
              </a:rPr>
              <a:t>Балахна</a:t>
            </a:r>
            <a:r>
              <a:rPr sz="7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650" b="1" spc="145" dirty="0">
                <a:solidFill>
                  <a:srgbClr val="FFFFFF"/>
                </a:solidFill>
                <a:latin typeface="DejaVu Sans"/>
                <a:cs typeface="DejaVu Sans"/>
              </a:rPr>
              <a:t>➝</a:t>
            </a:r>
            <a:r>
              <a:rPr sz="650" b="1" spc="-25" dirty="0">
                <a:solidFill>
                  <a:srgbClr val="FFFFFF"/>
                </a:solidFill>
                <a:latin typeface="DejaVu Sans"/>
                <a:cs typeface="DejaVu Sans"/>
              </a:rPr>
              <a:t> </a:t>
            </a:r>
            <a:r>
              <a:rPr sz="700" b="1" spc="-10" dirty="0">
                <a:solidFill>
                  <a:srgbClr val="FFFFFF"/>
                </a:solidFill>
                <a:latin typeface="Arial"/>
                <a:cs typeface="Arial"/>
              </a:rPr>
              <a:t>Городец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549857" y="3229356"/>
            <a:ext cx="45402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Балахна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94" name="object 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ОБЩАЯ</a:t>
            </a:r>
            <a:r>
              <a:rPr spc="-55" dirty="0"/>
              <a:t> </a:t>
            </a:r>
            <a:r>
              <a:rPr spc="-10" dirty="0"/>
              <a:t>ХАРАКТЕРИСТИКА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10" dirty="0">
                <a:latin typeface="Arial"/>
                <a:cs typeface="Arial"/>
              </a:rPr>
              <a:t>(НАИМЕНОВАНИЕ</a:t>
            </a:r>
            <a:r>
              <a:rPr b="0" spc="-85" dirty="0">
                <a:latin typeface="Arial"/>
                <a:cs typeface="Arial"/>
              </a:rPr>
              <a:t> </a:t>
            </a:r>
            <a:r>
              <a:rPr b="0" spc="-25" dirty="0">
                <a:latin typeface="Arial"/>
                <a:cs typeface="Arial"/>
              </a:rPr>
              <a:t>ВАШЕГО)</a:t>
            </a:r>
            <a:r>
              <a:rPr b="0" spc="-7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МУНИЦИПАЛЬНОГО</a:t>
            </a:r>
            <a:r>
              <a:rPr b="0" spc="-8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ОКРУГА</a:t>
            </a:r>
          </a:p>
        </p:txBody>
      </p:sp>
      <p:sp>
        <p:nvSpPr>
          <p:cNvPr id="95" name="object 95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/>
              <a:t>Камешкирский район Пензенская область</a:t>
            </a:r>
            <a:r>
              <a:rPr spc="-10" dirty="0"/>
              <a:t>)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70" t="22329"/>
          <a:stretch/>
        </p:blipFill>
        <p:spPr bwMode="auto">
          <a:xfrm>
            <a:off x="5790285" y="1676400"/>
            <a:ext cx="3963315" cy="350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7018" y="163626"/>
            <a:ext cx="2273300" cy="274320"/>
          </a:xfrm>
          <a:custGeom>
            <a:avLst/>
            <a:gdLst/>
            <a:ahLst/>
            <a:cxnLst/>
            <a:rect l="l" t="t" r="r" b="b"/>
            <a:pathLst>
              <a:path w="2273300" h="274320">
                <a:moveTo>
                  <a:pt x="2136170" y="0"/>
                </a:moveTo>
                <a:lnTo>
                  <a:pt x="136920" y="0"/>
                </a:lnTo>
                <a:lnTo>
                  <a:pt x="93642" y="6980"/>
                </a:lnTo>
                <a:lnTo>
                  <a:pt x="56056" y="26418"/>
                </a:lnTo>
                <a:lnTo>
                  <a:pt x="26416" y="56060"/>
                </a:lnTo>
                <a:lnTo>
                  <a:pt x="6978" y="93649"/>
                </a:lnTo>
                <a:lnTo>
                  <a:pt x="0" y="136918"/>
                </a:lnTo>
                <a:lnTo>
                  <a:pt x="6981" y="180207"/>
                </a:lnTo>
                <a:lnTo>
                  <a:pt x="26418" y="217792"/>
                </a:lnTo>
                <a:lnTo>
                  <a:pt x="56057" y="247432"/>
                </a:lnTo>
                <a:lnTo>
                  <a:pt x="93643" y="266869"/>
                </a:lnTo>
                <a:lnTo>
                  <a:pt x="136920" y="273850"/>
                </a:lnTo>
                <a:lnTo>
                  <a:pt x="2136170" y="273850"/>
                </a:lnTo>
                <a:lnTo>
                  <a:pt x="2179447" y="266869"/>
                </a:lnTo>
                <a:lnTo>
                  <a:pt x="2217033" y="247431"/>
                </a:lnTo>
                <a:lnTo>
                  <a:pt x="2246673" y="217790"/>
                </a:lnTo>
                <a:lnTo>
                  <a:pt x="2266110" y="180200"/>
                </a:lnTo>
                <a:lnTo>
                  <a:pt x="2273087" y="136918"/>
                </a:lnTo>
                <a:lnTo>
                  <a:pt x="2266109" y="93649"/>
                </a:lnTo>
                <a:lnTo>
                  <a:pt x="2246671" y="56060"/>
                </a:lnTo>
                <a:lnTo>
                  <a:pt x="2217032" y="26418"/>
                </a:lnTo>
                <a:lnTo>
                  <a:pt x="2179446" y="6980"/>
                </a:lnTo>
                <a:lnTo>
                  <a:pt x="2136170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62420" y="227076"/>
            <a:ext cx="198373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социально-</a:t>
            </a: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экономические</a:t>
            </a:r>
            <a:r>
              <a:rPr sz="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показатели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868412" y="1080181"/>
            <a:ext cx="6024245" cy="4614346"/>
            <a:chOff x="627016" y="1401546"/>
            <a:chExt cx="6024245" cy="4906010"/>
          </a:xfrm>
        </p:grpSpPr>
        <p:sp>
          <p:nvSpPr>
            <p:cNvPr id="5" name="object 5"/>
            <p:cNvSpPr/>
            <p:nvPr/>
          </p:nvSpPr>
          <p:spPr>
            <a:xfrm>
              <a:off x="627016" y="1401546"/>
              <a:ext cx="6024245" cy="4906010"/>
            </a:xfrm>
            <a:custGeom>
              <a:avLst/>
              <a:gdLst/>
              <a:ahLst/>
              <a:cxnLst/>
              <a:rect l="l" t="t" r="r" b="b"/>
              <a:pathLst>
                <a:path w="6024245" h="4906010">
                  <a:moveTo>
                    <a:pt x="5755431" y="0"/>
                  </a:moveTo>
                  <a:lnTo>
                    <a:pt x="268522" y="0"/>
                  </a:lnTo>
                  <a:lnTo>
                    <a:pt x="220255" y="4326"/>
                  </a:lnTo>
                  <a:lnTo>
                    <a:pt x="174826" y="16799"/>
                  </a:lnTo>
                  <a:lnTo>
                    <a:pt x="132994" y="36660"/>
                  </a:lnTo>
                  <a:lnTo>
                    <a:pt x="95517" y="63152"/>
                  </a:lnTo>
                  <a:lnTo>
                    <a:pt x="63153" y="95516"/>
                  </a:lnTo>
                  <a:lnTo>
                    <a:pt x="36661" y="132994"/>
                  </a:lnTo>
                  <a:lnTo>
                    <a:pt x="16799" y="174827"/>
                  </a:lnTo>
                  <a:lnTo>
                    <a:pt x="4326" y="220258"/>
                  </a:lnTo>
                  <a:lnTo>
                    <a:pt x="0" y="268528"/>
                  </a:lnTo>
                  <a:lnTo>
                    <a:pt x="0" y="4636900"/>
                  </a:lnTo>
                  <a:lnTo>
                    <a:pt x="4326" y="4685167"/>
                  </a:lnTo>
                  <a:lnTo>
                    <a:pt x="16799" y="4730596"/>
                  </a:lnTo>
                  <a:lnTo>
                    <a:pt x="36661" y="4772429"/>
                  </a:lnTo>
                  <a:lnTo>
                    <a:pt x="63153" y="4809906"/>
                  </a:lnTo>
                  <a:lnTo>
                    <a:pt x="95517" y="4842270"/>
                  </a:lnTo>
                  <a:lnTo>
                    <a:pt x="132994" y="4868761"/>
                  </a:lnTo>
                  <a:lnTo>
                    <a:pt x="174826" y="4888623"/>
                  </a:lnTo>
                  <a:lnTo>
                    <a:pt x="220255" y="4901096"/>
                  </a:lnTo>
                  <a:lnTo>
                    <a:pt x="268522" y="4905423"/>
                  </a:lnTo>
                  <a:lnTo>
                    <a:pt x="5755431" y="4905423"/>
                  </a:lnTo>
                  <a:lnTo>
                    <a:pt x="5803698" y="4901096"/>
                  </a:lnTo>
                  <a:lnTo>
                    <a:pt x="5849127" y="4888623"/>
                  </a:lnTo>
                  <a:lnTo>
                    <a:pt x="5890960" y="4868761"/>
                  </a:lnTo>
                  <a:lnTo>
                    <a:pt x="5928438" y="4842270"/>
                  </a:lnTo>
                  <a:lnTo>
                    <a:pt x="5960803" y="4809906"/>
                  </a:lnTo>
                  <a:lnTo>
                    <a:pt x="5987297" y="4772429"/>
                  </a:lnTo>
                  <a:lnTo>
                    <a:pt x="6007159" y="4730596"/>
                  </a:lnTo>
                  <a:lnTo>
                    <a:pt x="6019633" y="4685167"/>
                  </a:lnTo>
                  <a:lnTo>
                    <a:pt x="6023960" y="4636900"/>
                  </a:lnTo>
                  <a:lnTo>
                    <a:pt x="6023960" y="268528"/>
                  </a:lnTo>
                  <a:lnTo>
                    <a:pt x="6019633" y="220258"/>
                  </a:lnTo>
                  <a:lnTo>
                    <a:pt x="6007159" y="174827"/>
                  </a:lnTo>
                  <a:lnTo>
                    <a:pt x="5987297" y="132994"/>
                  </a:lnTo>
                  <a:lnTo>
                    <a:pt x="5960803" y="95516"/>
                  </a:lnTo>
                  <a:lnTo>
                    <a:pt x="5928438" y="63152"/>
                  </a:lnTo>
                  <a:lnTo>
                    <a:pt x="5890960" y="36660"/>
                  </a:lnTo>
                  <a:lnTo>
                    <a:pt x="5849127" y="16799"/>
                  </a:lnTo>
                  <a:lnTo>
                    <a:pt x="5803698" y="4326"/>
                  </a:lnTo>
                  <a:lnTo>
                    <a:pt x="575543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07084" y="6000498"/>
              <a:ext cx="271145" cy="0"/>
            </a:xfrm>
            <a:custGeom>
              <a:avLst/>
              <a:gdLst/>
              <a:ahLst/>
              <a:cxnLst/>
              <a:rect l="l" t="t" r="r" b="b"/>
              <a:pathLst>
                <a:path w="271144">
                  <a:moveTo>
                    <a:pt x="0" y="0"/>
                  </a:moveTo>
                  <a:lnTo>
                    <a:pt x="270662" y="1"/>
                  </a:lnTo>
                </a:path>
              </a:pathLst>
            </a:custGeom>
            <a:ln w="12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6819480" y="1401546"/>
            <a:ext cx="2968625" cy="775970"/>
          </a:xfrm>
          <a:custGeom>
            <a:avLst/>
            <a:gdLst/>
            <a:ahLst/>
            <a:cxnLst/>
            <a:rect l="l" t="t" r="r" b="b"/>
            <a:pathLst>
              <a:path w="2968625" h="775969">
                <a:moveTo>
                  <a:pt x="2711399" y="0"/>
                </a:moveTo>
                <a:lnTo>
                  <a:pt x="256717" y="0"/>
                </a:lnTo>
                <a:lnTo>
                  <a:pt x="210572" y="4136"/>
                </a:lnTo>
                <a:lnTo>
                  <a:pt x="167140" y="16060"/>
                </a:lnTo>
                <a:lnTo>
                  <a:pt x="127146" y="35049"/>
                </a:lnTo>
                <a:lnTo>
                  <a:pt x="91317" y="60376"/>
                </a:lnTo>
                <a:lnTo>
                  <a:pt x="60376" y="91317"/>
                </a:lnTo>
                <a:lnTo>
                  <a:pt x="35049" y="127146"/>
                </a:lnTo>
                <a:lnTo>
                  <a:pt x="16060" y="167140"/>
                </a:lnTo>
                <a:lnTo>
                  <a:pt x="4136" y="210572"/>
                </a:lnTo>
                <a:lnTo>
                  <a:pt x="0" y="256717"/>
                </a:lnTo>
                <a:lnTo>
                  <a:pt x="0" y="518871"/>
                </a:lnTo>
                <a:lnTo>
                  <a:pt x="4136" y="565017"/>
                </a:lnTo>
                <a:lnTo>
                  <a:pt x="16060" y="608450"/>
                </a:lnTo>
                <a:lnTo>
                  <a:pt x="35049" y="648445"/>
                </a:lnTo>
                <a:lnTo>
                  <a:pt x="60376" y="684277"/>
                </a:lnTo>
                <a:lnTo>
                  <a:pt x="91317" y="715220"/>
                </a:lnTo>
                <a:lnTo>
                  <a:pt x="127146" y="740549"/>
                </a:lnTo>
                <a:lnTo>
                  <a:pt x="167140" y="759539"/>
                </a:lnTo>
                <a:lnTo>
                  <a:pt x="210572" y="771465"/>
                </a:lnTo>
                <a:lnTo>
                  <a:pt x="256717" y="775601"/>
                </a:lnTo>
                <a:lnTo>
                  <a:pt x="2711399" y="775601"/>
                </a:lnTo>
                <a:lnTo>
                  <a:pt x="2757544" y="771465"/>
                </a:lnTo>
                <a:lnTo>
                  <a:pt x="2800976" y="759539"/>
                </a:lnTo>
                <a:lnTo>
                  <a:pt x="2840970" y="740549"/>
                </a:lnTo>
                <a:lnTo>
                  <a:pt x="2876799" y="715220"/>
                </a:lnTo>
                <a:lnTo>
                  <a:pt x="2907740" y="684277"/>
                </a:lnTo>
                <a:lnTo>
                  <a:pt x="2933067" y="648445"/>
                </a:lnTo>
                <a:lnTo>
                  <a:pt x="2952056" y="608450"/>
                </a:lnTo>
                <a:lnTo>
                  <a:pt x="2963980" y="565017"/>
                </a:lnTo>
                <a:lnTo>
                  <a:pt x="2968117" y="518871"/>
                </a:lnTo>
                <a:lnTo>
                  <a:pt x="2968117" y="256717"/>
                </a:lnTo>
                <a:lnTo>
                  <a:pt x="2963980" y="210572"/>
                </a:lnTo>
                <a:lnTo>
                  <a:pt x="2952056" y="167140"/>
                </a:lnTo>
                <a:lnTo>
                  <a:pt x="2933067" y="127146"/>
                </a:lnTo>
                <a:lnTo>
                  <a:pt x="2907740" y="91317"/>
                </a:lnTo>
                <a:lnTo>
                  <a:pt x="2876799" y="60376"/>
                </a:lnTo>
                <a:lnTo>
                  <a:pt x="2840970" y="35049"/>
                </a:lnTo>
                <a:lnTo>
                  <a:pt x="2800976" y="16060"/>
                </a:lnTo>
                <a:lnTo>
                  <a:pt x="2757544" y="4136"/>
                </a:lnTo>
                <a:lnTo>
                  <a:pt x="271139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317663" y="1441703"/>
            <a:ext cx="19723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СТРУКТУРА</a:t>
            </a:r>
            <a:r>
              <a:rPr sz="11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ОТГРУЖЕННОЙ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34326" y="1606296"/>
            <a:ext cx="2539365" cy="52260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-635" algn="ctr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ПРОДУКЦИИ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1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ВИДАМ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ЭКОНОМИЧЕСКОЙ</a:t>
            </a:r>
            <a:r>
              <a:rPr sz="11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ДЕЯТЕЛЬНОСТИ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202</a:t>
            </a:r>
            <a:r>
              <a:rPr lang="ru-RU" sz="1100" b="1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ГОДУ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(%)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9286730" y="3867363"/>
            <a:ext cx="28003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spc="-10" dirty="0">
                <a:solidFill>
                  <a:srgbClr val="4756A0"/>
                </a:solidFill>
                <a:latin typeface="Arial Black"/>
                <a:cs typeface="Arial Black"/>
              </a:rPr>
              <a:t>2</a:t>
            </a:r>
            <a:r>
              <a:rPr sz="600" spc="-10" dirty="0">
                <a:solidFill>
                  <a:srgbClr val="4756A0"/>
                </a:solidFill>
                <a:latin typeface="Arial Black"/>
                <a:cs typeface="Arial Black"/>
              </a:rPr>
              <a:t>%</a:t>
            </a:r>
            <a:endParaRPr sz="600" dirty="0">
              <a:latin typeface="Arial Black"/>
              <a:cs typeface="Arial Blac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9264802" y="3013964"/>
            <a:ext cx="33083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spc="-10" dirty="0">
                <a:solidFill>
                  <a:srgbClr val="4756A0"/>
                </a:solidFill>
                <a:latin typeface="Arial Black"/>
                <a:cs typeface="Arial Black"/>
              </a:rPr>
              <a:t>98</a:t>
            </a:r>
            <a:r>
              <a:rPr sz="600" spc="-10" dirty="0">
                <a:solidFill>
                  <a:srgbClr val="4756A0"/>
                </a:solidFill>
                <a:latin typeface="Arial Black"/>
                <a:cs typeface="Arial Black"/>
              </a:rPr>
              <a:t>%</a:t>
            </a:r>
            <a:endParaRPr sz="600" dirty="0">
              <a:latin typeface="Arial Black"/>
              <a:cs typeface="Arial Blac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027316" y="3726688"/>
            <a:ext cx="1413510" cy="33655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algn="just">
              <a:lnSpc>
                <a:spcPct val="95700"/>
              </a:lnSpc>
              <a:spcBef>
                <a:spcPts val="135"/>
              </a:spcBef>
            </a:pP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обеспечение</a:t>
            </a:r>
            <a:r>
              <a:rPr sz="700" b="1" spc="430" dirty="0">
                <a:solidFill>
                  <a:srgbClr val="4756A0"/>
                </a:solidFill>
                <a:latin typeface="Arial"/>
                <a:cs typeface="Arial"/>
              </a:rPr>
              <a:t>  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электрической</a:t>
            </a:r>
            <a:r>
              <a:rPr sz="700" b="1" spc="50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энергией,</a:t>
            </a:r>
            <a:r>
              <a:rPr sz="700" b="1" spc="260" dirty="0">
                <a:solidFill>
                  <a:srgbClr val="4756A0"/>
                </a:solidFill>
                <a:latin typeface="Arial"/>
                <a:cs typeface="Arial"/>
              </a:rPr>
              <a:t> 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газом</a:t>
            </a:r>
            <a:r>
              <a:rPr sz="700" b="1" spc="265" dirty="0">
                <a:solidFill>
                  <a:srgbClr val="4756A0"/>
                </a:solidFill>
                <a:latin typeface="Arial"/>
                <a:cs typeface="Arial"/>
              </a:rPr>
              <a:t>  </a:t>
            </a:r>
            <a:r>
              <a:rPr sz="700" b="1" dirty="0">
                <a:solidFill>
                  <a:srgbClr val="4756A0"/>
                </a:solidFill>
                <a:latin typeface="Arial"/>
                <a:cs typeface="Arial"/>
              </a:rPr>
              <a:t>и</a:t>
            </a:r>
            <a:r>
              <a:rPr sz="700" b="1" spc="260" dirty="0">
                <a:solidFill>
                  <a:srgbClr val="4756A0"/>
                </a:solidFill>
                <a:latin typeface="Arial"/>
                <a:cs typeface="Arial"/>
              </a:rPr>
              <a:t>  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паром;</a:t>
            </a:r>
            <a:r>
              <a:rPr sz="700" b="1" spc="50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конденсирование</a:t>
            </a:r>
            <a:r>
              <a:rPr sz="700" b="1" spc="9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воздуха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034326" y="2946399"/>
            <a:ext cx="1406373" cy="233045"/>
          </a:xfrm>
          <a:prstGeom prst="rect">
            <a:avLst/>
          </a:prstGeom>
        </p:spPr>
        <p:txBody>
          <a:bodyPr vert="horz" wrap="square" lIns="0" tIns="20955" rIns="0" bIns="0" rtlCol="0">
            <a:spAutoFit/>
          </a:bodyPr>
          <a:lstStyle/>
          <a:p>
            <a:pPr marL="12700" marR="5080">
              <a:lnSpc>
                <a:spcPts val="790"/>
              </a:lnSpc>
              <a:spcBef>
                <a:spcPts val="165"/>
              </a:spcBef>
            </a:pP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обрабатывающее</a:t>
            </a:r>
            <a:r>
              <a:rPr sz="700" b="1" spc="50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4756A0"/>
                </a:solidFill>
                <a:latin typeface="Arial"/>
                <a:cs typeface="Arial"/>
              </a:rPr>
              <a:t>производство</a:t>
            </a:r>
            <a:endParaRPr sz="7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281353" y="5926836"/>
            <a:ext cx="2540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latin typeface="Arial"/>
                <a:cs typeface="Arial"/>
              </a:rPr>
              <a:t>202</a:t>
            </a:r>
            <a:r>
              <a:rPr lang="ru-RU" sz="800" spc="-20" dirty="0">
                <a:latin typeface="Arial"/>
                <a:cs typeface="Arial"/>
              </a:rPr>
              <a:t>2</a:t>
            </a:r>
            <a:endParaRPr sz="800" dirty="0">
              <a:latin typeface="Arial"/>
              <a:cs typeface="Arial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437727" y="2127210"/>
            <a:ext cx="2740660" cy="2904554"/>
            <a:chOff x="2364765" y="2128443"/>
            <a:chExt cx="2740660" cy="2904554"/>
          </a:xfrm>
        </p:grpSpPr>
        <p:sp>
          <p:nvSpPr>
            <p:cNvPr id="27" name="object 27"/>
            <p:cNvSpPr/>
            <p:nvPr/>
          </p:nvSpPr>
          <p:spPr>
            <a:xfrm>
              <a:off x="2364765" y="2422512"/>
              <a:ext cx="2740660" cy="2610485"/>
            </a:xfrm>
            <a:custGeom>
              <a:avLst/>
              <a:gdLst/>
              <a:ahLst/>
              <a:cxnLst/>
              <a:rect l="l" t="t" r="r" b="b"/>
              <a:pathLst>
                <a:path w="2740660" h="2610485">
                  <a:moveTo>
                    <a:pt x="1370329" y="0"/>
                  </a:moveTo>
                  <a:lnTo>
                    <a:pt x="0" y="996988"/>
                  </a:lnTo>
                  <a:lnTo>
                    <a:pt x="523417" y="2610142"/>
                  </a:lnTo>
                  <a:lnTo>
                    <a:pt x="2217242" y="2610142"/>
                  </a:lnTo>
                  <a:lnTo>
                    <a:pt x="2740660" y="996988"/>
                  </a:lnTo>
                  <a:lnTo>
                    <a:pt x="1370329" y="0"/>
                  </a:lnTo>
                  <a:close/>
                </a:path>
              </a:pathLst>
            </a:custGeom>
            <a:solidFill>
              <a:srgbClr val="FBFBFB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2730639" y="2770974"/>
              <a:ext cx="2009139" cy="1913255"/>
            </a:xfrm>
            <a:custGeom>
              <a:avLst/>
              <a:gdLst/>
              <a:ahLst/>
              <a:cxnLst/>
              <a:rect l="l" t="t" r="r" b="b"/>
              <a:pathLst>
                <a:path w="2009139" h="1913254">
                  <a:moveTo>
                    <a:pt x="1004455" y="0"/>
                  </a:moveTo>
                  <a:lnTo>
                    <a:pt x="0" y="730783"/>
                  </a:lnTo>
                  <a:lnTo>
                    <a:pt x="383667" y="1913229"/>
                  </a:lnTo>
                  <a:lnTo>
                    <a:pt x="1625231" y="1913229"/>
                  </a:lnTo>
                  <a:lnTo>
                    <a:pt x="2008898" y="730783"/>
                  </a:lnTo>
                  <a:lnTo>
                    <a:pt x="10044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3738409" y="2422512"/>
              <a:ext cx="0" cy="2610485"/>
            </a:xfrm>
            <a:custGeom>
              <a:avLst/>
              <a:gdLst/>
              <a:ahLst/>
              <a:cxnLst/>
              <a:rect l="l" t="t" r="r" b="b"/>
              <a:pathLst>
                <a:path h="2610485">
                  <a:moveTo>
                    <a:pt x="0" y="0"/>
                  </a:moveTo>
                  <a:lnTo>
                    <a:pt x="1" y="2610151"/>
                  </a:lnTo>
                </a:path>
              </a:pathLst>
            </a:custGeom>
            <a:ln w="635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2655095" y="3124961"/>
              <a:ext cx="2087880" cy="1205865"/>
            </a:xfrm>
            <a:custGeom>
              <a:avLst/>
              <a:gdLst/>
              <a:ahLst/>
              <a:cxnLst/>
              <a:rect l="l" t="t" r="r" b="b"/>
              <a:pathLst>
                <a:path w="2087879" h="1205864">
                  <a:moveTo>
                    <a:pt x="2087541" y="0"/>
                  </a:moveTo>
                  <a:lnTo>
                    <a:pt x="0" y="1205240"/>
                  </a:lnTo>
                </a:path>
              </a:pathLst>
            </a:custGeom>
            <a:ln w="635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2727540" y="3124961"/>
              <a:ext cx="2087880" cy="1205865"/>
            </a:xfrm>
            <a:custGeom>
              <a:avLst/>
              <a:gdLst/>
              <a:ahLst/>
              <a:cxnLst/>
              <a:rect l="l" t="t" r="r" b="b"/>
              <a:pathLst>
                <a:path w="2087879" h="1205864">
                  <a:moveTo>
                    <a:pt x="0" y="0"/>
                  </a:moveTo>
                  <a:lnTo>
                    <a:pt x="2087541" y="1205240"/>
                  </a:lnTo>
                </a:path>
              </a:pathLst>
            </a:custGeom>
            <a:ln w="6350">
              <a:solidFill>
                <a:srgbClr val="F1F1F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3708768" y="3671963"/>
              <a:ext cx="62865" cy="62865"/>
            </a:xfrm>
            <a:custGeom>
              <a:avLst/>
              <a:gdLst/>
              <a:ahLst/>
              <a:cxnLst/>
              <a:rect l="l" t="t" r="r" b="b"/>
              <a:pathLst>
                <a:path w="62864" h="62864">
                  <a:moveTo>
                    <a:pt x="31267" y="0"/>
                  </a:moveTo>
                  <a:lnTo>
                    <a:pt x="19095" y="2458"/>
                  </a:lnTo>
                  <a:lnTo>
                    <a:pt x="9156" y="9163"/>
                  </a:lnTo>
                  <a:lnTo>
                    <a:pt x="2456" y="19105"/>
                  </a:lnTo>
                  <a:lnTo>
                    <a:pt x="0" y="31280"/>
                  </a:lnTo>
                  <a:lnTo>
                    <a:pt x="2456" y="43452"/>
                  </a:lnTo>
                  <a:lnTo>
                    <a:pt x="9156" y="53390"/>
                  </a:lnTo>
                  <a:lnTo>
                    <a:pt x="19095" y="60090"/>
                  </a:lnTo>
                  <a:lnTo>
                    <a:pt x="31267" y="62547"/>
                  </a:lnTo>
                  <a:lnTo>
                    <a:pt x="43441" y="60090"/>
                  </a:lnTo>
                  <a:lnTo>
                    <a:pt x="53384" y="53390"/>
                  </a:lnTo>
                  <a:lnTo>
                    <a:pt x="60088" y="43452"/>
                  </a:lnTo>
                  <a:lnTo>
                    <a:pt x="62547" y="31280"/>
                  </a:lnTo>
                  <a:lnTo>
                    <a:pt x="60088" y="19105"/>
                  </a:lnTo>
                  <a:lnTo>
                    <a:pt x="53384" y="9163"/>
                  </a:lnTo>
                  <a:lnTo>
                    <a:pt x="43441" y="2458"/>
                  </a:lnTo>
                  <a:lnTo>
                    <a:pt x="31267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3193414" y="2133511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05" y="0"/>
                  </a:moveTo>
                  <a:lnTo>
                    <a:pt x="89992" y="0"/>
                  </a:lnTo>
                  <a:lnTo>
                    <a:pt x="54960" y="7073"/>
                  </a:lnTo>
                  <a:lnTo>
                    <a:pt x="26355" y="26362"/>
                  </a:lnTo>
                  <a:lnTo>
                    <a:pt x="7071" y="54971"/>
                  </a:lnTo>
                  <a:lnTo>
                    <a:pt x="0" y="90004"/>
                  </a:lnTo>
                  <a:lnTo>
                    <a:pt x="7071" y="125036"/>
                  </a:lnTo>
                  <a:lnTo>
                    <a:pt x="26355" y="153641"/>
                  </a:lnTo>
                  <a:lnTo>
                    <a:pt x="54960" y="172925"/>
                  </a:lnTo>
                  <a:lnTo>
                    <a:pt x="89992" y="179997"/>
                  </a:lnTo>
                  <a:lnTo>
                    <a:pt x="232105" y="179997"/>
                  </a:lnTo>
                  <a:lnTo>
                    <a:pt x="267138" y="172925"/>
                  </a:lnTo>
                  <a:lnTo>
                    <a:pt x="295748" y="153641"/>
                  </a:lnTo>
                  <a:lnTo>
                    <a:pt x="315036" y="125036"/>
                  </a:lnTo>
                  <a:lnTo>
                    <a:pt x="322110" y="90004"/>
                  </a:lnTo>
                  <a:lnTo>
                    <a:pt x="315036" y="54971"/>
                  </a:lnTo>
                  <a:lnTo>
                    <a:pt x="295748" y="26362"/>
                  </a:lnTo>
                  <a:lnTo>
                    <a:pt x="267138" y="7073"/>
                  </a:lnTo>
                  <a:lnTo>
                    <a:pt x="232105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r>
                <a:rPr lang="ru-RU" sz="1000" dirty="0">
                  <a:latin typeface="Arial" panose="020B0604020202020204" pitchFamily="34" charset="0"/>
                  <a:cs typeface="Arial" panose="020B0604020202020204" pitchFamily="34" charset="0"/>
                </a:rPr>
                <a:t>75,2</a:t>
              </a:r>
              <a:endParaRPr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3991609" y="2128443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2"/>
                  </a:lnTo>
                  <a:lnTo>
                    <a:pt x="26362" y="26360"/>
                  </a:lnTo>
                  <a:lnTo>
                    <a:pt x="7073" y="54965"/>
                  </a:lnTo>
                  <a:lnTo>
                    <a:pt x="0" y="89992"/>
                  </a:lnTo>
                  <a:lnTo>
                    <a:pt x="7073" y="125025"/>
                  </a:lnTo>
                  <a:lnTo>
                    <a:pt x="26362" y="153635"/>
                  </a:lnTo>
                  <a:lnTo>
                    <a:pt x="54971" y="172923"/>
                  </a:lnTo>
                  <a:lnTo>
                    <a:pt x="90004" y="179997"/>
                  </a:lnTo>
                  <a:lnTo>
                    <a:pt x="232117" y="179997"/>
                  </a:lnTo>
                  <a:lnTo>
                    <a:pt x="267151" y="172923"/>
                  </a:lnTo>
                  <a:lnTo>
                    <a:pt x="295760" y="153635"/>
                  </a:lnTo>
                  <a:lnTo>
                    <a:pt x="315049" y="125025"/>
                  </a:lnTo>
                  <a:lnTo>
                    <a:pt x="322122" y="89992"/>
                  </a:lnTo>
                  <a:lnTo>
                    <a:pt x="315049" y="54965"/>
                  </a:lnTo>
                  <a:lnTo>
                    <a:pt x="295760" y="26360"/>
                  </a:lnTo>
                  <a:lnTo>
                    <a:pt x="267151" y="7072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r>
                <a:rPr lang="ru-RU" sz="900" dirty="0">
                  <a:latin typeface="Arial" panose="020B0604020202020204" pitchFamily="34" charset="0"/>
                  <a:cs typeface="Arial" panose="020B0604020202020204" pitchFamily="34" charset="0"/>
                </a:rPr>
                <a:t>56,0</a:t>
              </a:r>
              <a:endParaRPr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590988" y="2133511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3"/>
                  </a:lnTo>
                  <a:lnTo>
                    <a:pt x="26362" y="26362"/>
                  </a:lnTo>
                  <a:lnTo>
                    <a:pt x="7073" y="54971"/>
                  </a:lnTo>
                  <a:lnTo>
                    <a:pt x="0" y="90004"/>
                  </a:lnTo>
                  <a:lnTo>
                    <a:pt x="7073" y="125036"/>
                  </a:lnTo>
                  <a:lnTo>
                    <a:pt x="26362" y="153641"/>
                  </a:lnTo>
                  <a:lnTo>
                    <a:pt x="54971" y="172925"/>
                  </a:lnTo>
                  <a:lnTo>
                    <a:pt x="90004" y="179997"/>
                  </a:lnTo>
                  <a:lnTo>
                    <a:pt x="232117" y="179997"/>
                  </a:lnTo>
                  <a:lnTo>
                    <a:pt x="267144" y="172925"/>
                  </a:lnTo>
                  <a:lnTo>
                    <a:pt x="295749" y="153641"/>
                  </a:lnTo>
                  <a:lnTo>
                    <a:pt x="315037" y="125036"/>
                  </a:lnTo>
                  <a:lnTo>
                    <a:pt x="322110" y="90004"/>
                  </a:lnTo>
                  <a:lnTo>
                    <a:pt x="315037" y="54971"/>
                  </a:lnTo>
                  <a:lnTo>
                    <a:pt x="295749" y="26362"/>
                  </a:lnTo>
                  <a:lnTo>
                    <a:pt x="267144" y="7073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B1C1E4"/>
            </a:solidFill>
          </p:spPr>
          <p:txBody>
            <a:bodyPr wrap="square" lIns="0" tIns="0" rIns="0" bIns="0" rtlCol="0"/>
            <a:lstStyle/>
            <a:p>
              <a:r>
                <a:rPr lang="ru-RU" sz="900" dirty="0">
                  <a:latin typeface="Arial" panose="020B0604020202020204" pitchFamily="34" charset="0"/>
                  <a:cs typeface="Arial" panose="020B0604020202020204" pitchFamily="34" charset="0"/>
                </a:rPr>
                <a:t>71,1</a:t>
              </a:r>
              <a:endParaRPr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110625" y="5926836"/>
            <a:ext cx="25400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20" dirty="0">
                <a:latin typeface="Arial"/>
                <a:cs typeface="Arial"/>
              </a:rPr>
              <a:t>202</a:t>
            </a:r>
            <a:r>
              <a:rPr lang="ru-RU" sz="800" spc="-20" dirty="0">
                <a:latin typeface="Arial"/>
                <a:cs typeface="Arial"/>
              </a:rPr>
              <a:t>3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39897" y="5926836"/>
            <a:ext cx="656590" cy="135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202</a:t>
            </a:r>
            <a:r>
              <a:rPr lang="ru-RU" sz="800" dirty="0">
                <a:latin typeface="Arial"/>
                <a:cs typeface="Arial"/>
              </a:rPr>
              <a:t>4</a:t>
            </a:r>
            <a:r>
              <a:rPr sz="800" spc="-10" dirty="0">
                <a:latin typeface="Arial"/>
                <a:cs typeface="Arial"/>
              </a:rPr>
              <a:t> </a:t>
            </a:r>
            <a:r>
              <a:rPr sz="800" spc="-25" dirty="0">
                <a:latin typeface="Arial"/>
                <a:cs typeface="Arial"/>
              </a:rPr>
              <a:t>год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180714" y="1662684"/>
            <a:ext cx="1634706" cy="349326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5080">
              <a:lnSpc>
                <a:spcPct val="98700"/>
              </a:lnSpc>
              <a:spcBef>
                <a:spcPts val="110"/>
              </a:spcBef>
            </a:pPr>
            <a:r>
              <a:rPr lang="ru-RU" sz="800" b="1" dirty="0">
                <a:solidFill>
                  <a:srgbClr val="4756A0"/>
                </a:solidFill>
                <a:latin typeface="Arial"/>
                <a:cs typeface="Arial"/>
              </a:rPr>
              <a:t>О</a:t>
            </a:r>
            <a:r>
              <a:rPr sz="800" b="1" dirty="0" err="1">
                <a:solidFill>
                  <a:srgbClr val="4756A0"/>
                </a:solidFill>
                <a:latin typeface="Arial"/>
                <a:cs typeface="Arial"/>
              </a:rPr>
              <a:t>бъем</a:t>
            </a: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инвестиций</a:t>
            </a:r>
            <a:r>
              <a:rPr sz="800" b="1" spc="50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dirty="0" err="1">
                <a:solidFill>
                  <a:srgbClr val="4756A0"/>
                </a:solidFill>
                <a:latin typeface="Arial"/>
                <a:cs typeface="Arial"/>
              </a:rPr>
              <a:t>основной</a:t>
            </a:r>
            <a:r>
              <a:rPr lang="ru-RU" sz="800" b="1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10" dirty="0" err="1">
                <a:solidFill>
                  <a:srgbClr val="4756A0"/>
                </a:solidFill>
                <a:latin typeface="Arial"/>
                <a:cs typeface="Arial"/>
              </a:rPr>
              <a:t>капитал</a:t>
            </a:r>
            <a:r>
              <a:rPr lang="ru-RU" sz="800" b="1" spc="-10" dirty="0">
                <a:solidFill>
                  <a:srgbClr val="4756A0"/>
                </a:solidFill>
                <a:latin typeface="Arial"/>
                <a:cs typeface="Arial"/>
              </a:rPr>
              <a:t>  </a:t>
            </a: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м</a:t>
            </a:r>
            <a:r>
              <a:rPr lang="ru-RU" sz="800" dirty="0" err="1">
                <a:solidFill>
                  <a:srgbClr val="4756A0"/>
                </a:solidFill>
                <a:latin typeface="Arial"/>
                <a:cs typeface="Arial"/>
              </a:rPr>
              <a:t>лн</a:t>
            </a:r>
            <a:r>
              <a:rPr lang="ru-RU" sz="800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8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spc="-20" dirty="0" err="1">
                <a:solidFill>
                  <a:srgbClr val="4756A0"/>
                </a:solidFill>
                <a:latin typeface="Arial"/>
                <a:cs typeface="Arial"/>
              </a:rPr>
              <a:t>руб</a:t>
            </a:r>
            <a:r>
              <a:rPr sz="800" spc="-20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600" b="1" spc="-25" dirty="0">
                <a:solidFill>
                  <a:srgbClr val="FFFFFF"/>
                </a:solidFill>
                <a:latin typeface="Arial"/>
                <a:cs typeface="Arial"/>
              </a:rPr>
              <a:t>1,6</a:t>
            </a:r>
            <a:endParaRPr sz="600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269141" y="3339566"/>
            <a:ext cx="1120787" cy="185420"/>
            <a:chOff x="5269141" y="3339566"/>
            <a:chExt cx="1120787" cy="185420"/>
          </a:xfrm>
        </p:grpSpPr>
        <p:sp>
          <p:nvSpPr>
            <p:cNvPr id="40" name="object 40"/>
            <p:cNvSpPr/>
            <p:nvPr/>
          </p:nvSpPr>
          <p:spPr>
            <a:xfrm>
              <a:off x="5269141" y="3344646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2"/>
                  </a:lnTo>
                  <a:lnTo>
                    <a:pt x="26362" y="26360"/>
                  </a:lnTo>
                  <a:lnTo>
                    <a:pt x="7073" y="54965"/>
                  </a:lnTo>
                  <a:lnTo>
                    <a:pt x="0" y="89992"/>
                  </a:lnTo>
                  <a:lnTo>
                    <a:pt x="7073" y="125025"/>
                  </a:lnTo>
                  <a:lnTo>
                    <a:pt x="26362" y="153635"/>
                  </a:lnTo>
                  <a:lnTo>
                    <a:pt x="54971" y="172923"/>
                  </a:lnTo>
                  <a:lnTo>
                    <a:pt x="90004" y="179997"/>
                  </a:lnTo>
                  <a:lnTo>
                    <a:pt x="232117" y="179997"/>
                  </a:lnTo>
                  <a:lnTo>
                    <a:pt x="267149" y="172923"/>
                  </a:lnTo>
                  <a:lnTo>
                    <a:pt x="295754" y="153635"/>
                  </a:lnTo>
                  <a:lnTo>
                    <a:pt x="315038" y="125025"/>
                  </a:lnTo>
                  <a:lnTo>
                    <a:pt x="322110" y="89992"/>
                  </a:lnTo>
                  <a:lnTo>
                    <a:pt x="315038" y="54965"/>
                  </a:lnTo>
                  <a:lnTo>
                    <a:pt x="295754" y="26360"/>
                  </a:lnTo>
                  <a:lnTo>
                    <a:pt x="267149" y="7072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067348" y="3339566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3"/>
                  </a:lnTo>
                  <a:lnTo>
                    <a:pt x="26362" y="26362"/>
                  </a:lnTo>
                  <a:lnTo>
                    <a:pt x="7073" y="54971"/>
                  </a:lnTo>
                  <a:lnTo>
                    <a:pt x="0" y="90004"/>
                  </a:lnTo>
                  <a:lnTo>
                    <a:pt x="7073" y="125038"/>
                  </a:lnTo>
                  <a:lnTo>
                    <a:pt x="26362" y="153647"/>
                  </a:lnTo>
                  <a:lnTo>
                    <a:pt x="54971" y="172936"/>
                  </a:lnTo>
                  <a:lnTo>
                    <a:pt x="90004" y="180009"/>
                  </a:lnTo>
                  <a:lnTo>
                    <a:pt x="232117" y="180009"/>
                  </a:lnTo>
                  <a:lnTo>
                    <a:pt x="267144" y="172936"/>
                  </a:lnTo>
                  <a:lnTo>
                    <a:pt x="295749" y="153647"/>
                  </a:lnTo>
                  <a:lnTo>
                    <a:pt x="315037" y="125038"/>
                  </a:lnTo>
                  <a:lnTo>
                    <a:pt x="322110" y="90004"/>
                  </a:lnTo>
                  <a:lnTo>
                    <a:pt x="315037" y="54971"/>
                  </a:lnTo>
                  <a:lnTo>
                    <a:pt x="295749" y="26362"/>
                  </a:lnTo>
                  <a:lnTo>
                    <a:pt x="267144" y="7073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42" name="object 42"/>
            <p:cNvSpPr/>
            <p:nvPr/>
          </p:nvSpPr>
          <p:spPr>
            <a:xfrm>
              <a:off x="5666714" y="3344646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2"/>
                  </a:lnTo>
                  <a:lnTo>
                    <a:pt x="26362" y="26360"/>
                  </a:lnTo>
                  <a:lnTo>
                    <a:pt x="7073" y="54965"/>
                  </a:lnTo>
                  <a:lnTo>
                    <a:pt x="0" y="89992"/>
                  </a:lnTo>
                  <a:lnTo>
                    <a:pt x="7073" y="125025"/>
                  </a:lnTo>
                  <a:lnTo>
                    <a:pt x="26362" y="153635"/>
                  </a:lnTo>
                  <a:lnTo>
                    <a:pt x="54971" y="172923"/>
                  </a:lnTo>
                  <a:lnTo>
                    <a:pt x="90004" y="179997"/>
                  </a:lnTo>
                  <a:lnTo>
                    <a:pt x="232117" y="179997"/>
                  </a:lnTo>
                  <a:lnTo>
                    <a:pt x="267151" y="172923"/>
                  </a:lnTo>
                  <a:lnTo>
                    <a:pt x="295760" y="153635"/>
                  </a:lnTo>
                  <a:lnTo>
                    <a:pt x="315049" y="125025"/>
                  </a:lnTo>
                  <a:lnTo>
                    <a:pt x="322122" y="89992"/>
                  </a:lnTo>
                  <a:lnTo>
                    <a:pt x="315049" y="54965"/>
                  </a:lnTo>
                  <a:lnTo>
                    <a:pt x="295760" y="26360"/>
                  </a:lnTo>
                  <a:lnTo>
                    <a:pt x="267151" y="7072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B1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256441" y="3003804"/>
            <a:ext cx="1059180" cy="4902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925"/>
              </a:lnSpc>
              <a:spcBef>
                <a:spcPts val="100"/>
              </a:spcBef>
            </a:pPr>
            <a:r>
              <a:rPr sz="800" b="1" dirty="0">
                <a:solidFill>
                  <a:srgbClr val="4756A0"/>
                </a:solidFill>
                <a:latin typeface="Arial"/>
                <a:cs typeface="Arial"/>
              </a:rPr>
              <a:t>отгрузка</a:t>
            </a:r>
            <a:r>
              <a:rPr sz="8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продукции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ts val="925"/>
              </a:lnSpc>
            </a:pP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млрд</a:t>
            </a:r>
            <a:r>
              <a:rPr sz="8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4756A0"/>
                </a:solidFill>
                <a:latin typeface="Arial"/>
                <a:cs typeface="Arial"/>
              </a:rPr>
              <a:t>руб.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65"/>
              </a:spcBef>
            </a:pPr>
            <a:endParaRPr sz="800" dirty="0">
              <a:latin typeface="Arial"/>
              <a:cs typeface="Arial"/>
            </a:endParaRPr>
          </a:p>
          <a:p>
            <a:pPr marL="99060">
              <a:lnSpc>
                <a:spcPct val="100000"/>
              </a:lnSpc>
              <a:tabLst>
                <a:tab pos="496570" algn="l"/>
                <a:tab pos="897255" algn="l"/>
              </a:tabLst>
            </a:pPr>
            <a:r>
              <a:rPr lang="ru-RU" sz="600" b="1" spc="-20" dirty="0">
                <a:solidFill>
                  <a:srgbClr val="FFFFFF"/>
                </a:solidFill>
                <a:latin typeface="Arial"/>
                <a:cs typeface="Arial"/>
              </a:rPr>
              <a:t>1,6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600" b="1" spc="-20" dirty="0">
                <a:solidFill>
                  <a:srgbClr val="FFFFFF"/>
                </a:solidFill>
                <a:latin typeface="Arial"/>
                <a:cs typeface="Arial"/>
              </a:rPr>
              <a:t>2,3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600" b="1" dirty="0">
                <a:solidFill>
                  <a:srgbClr val="FFFFFF"/>
                </a:solidFill>
                <a:latin typeface="Arial"/>
                <a:cs typeface="Arial"/>
              </a:rPr>
              <a:t>2,8</a:t>
            </a:r>
            <a:endParaRPr sz="900" baseline="4629" dirty="0">
              <a:latin typeface="Arial"/>
              <a:cs typeface="Arial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4862486" y="5035943"/>
            <a:ext cx="1120775" cy="185420"/>
            <a:chOff x="4862486" y="5035943"/>
            <a:chExt cx="1120775" cy="185420"/>
          </a:xfrm>
        </p:grpSpPr>
        <p:sp>
          <p:nvSpPr>
            <p:cNvPr id="45" name="object 45"/>
            <p:cNvSpPr/>
            <p:nvPr/>
          </p:nvSpPr>
          <p:spPr>
            <a:xfrm>
              <a:off x="4862486" y="5041011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3"/>
                  </a:lnTo>
                  <a:lnTo>
                    <a:pt x="26362" y="26362"/>
                  </a:lnTo>
                  <a:lnTo>
                    <a:pt x="7073" y="54971"/>
                  </a:lnTo>
                  <a:lnTo>
                    <a:pt x="0" y="90004"/>
                  </a:lnTo>
                  <a:lnTo>
                    <a:pt x="7073" y="125031"/>
                  </a:lnTo>
                  <a:lnTo>
                    <a:pt x="26362" y="153636"/>
                  </a:lnTo>
                  <a:lnTo>
                    <a:pt x="54971" y="172924"/>
                  </a:lnTo>
                  <a:lnTo>
                    <a:pt x="90004" y="179997"/>
                  </a:lnTo>
                  <a:lnTo>
                    <a:pt x="232117" y="179997"/>
                  </a:lnTo>
                  <a:lnTo>
                    <a:pt x="267149" y="172924"/>
                  </a:lnTo>
                  <a:lnTo>
                    <a:pt x="295754" y="153636"/>
                  </a:lnTo>
                  <a:lnTo>
                    <a:pt x="315038" y="125031"/>
                  </a:lnTo>
                  <a:lnTo>
                    <a:pt x="322110" y="90004"/>
                  </a:lnTo>
                  <a:lnTo>
                    <a:pt x="315038" y="54971"/>
                  </a:lnTo>
                  <a:lnTo>
                    <a:pt x="295754" y="26362"/>
                  </a:lnTo>
                  <a:lnTo>
                    <a:pt x="267149" y="7073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660694" y="5035943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1"/>
                  </a:lnTo>
                  <a:lnTo>
                    <a:pt x="26362" y="26355"/>
                  </a:lnTo>
                  <a:lnTo>
                    <a:pt x="7073" y="54960"/>
                  </a:lnTo>
                  <a:lnTo>
                    <a:pt x="0" y="89992"/>
                  </a:lnTo>
                  <a:lnTo>
                    <a:pt x="7073" y="125025"/>
                  </a:lnTo>
                  <a:lnTo>
                    <a:pt x="26362" y="153635"/>
                  </a:lnTo>
                  <a:lnTo>
                    <a:pt x="54971" y="172923"/>
                  </a:lnTo>
                  <a:lnTo>
                    <a:pt x="90004" y="179997"/>
                  </a:lnTo>
                  <a:lnTo>
                    <a:pt x="232117" y="179997"/>
                  </a:lnTo>
                  <a:lnTo>
                    <a:pt x="267144" y="172923"/>
                  </a:lnTo>
                  <a:lnTo>
                    <a:pt x="295749" y="153635"/>
                  </a:lnTo>
                  <a:lnTo>
                    <a:pt x="315037" y="125025"/>
                  </a:lnTo>
                  <a:lnTo>
                    <a:pt x="322110" y="89992"/>
                  </a:lnTo>
                  <a:lnTo>
                    <a:pt x="315037" y="54960"/>
                  </a:lnTo>
                  <a:lnTo>
                    <a:pt x="295749" y="26355"/>
                  </a:lnTo>
                  <a:lnTo>
                    <a:pt x="267144" y="7071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260060" y="5041011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3"/>
                  </a:lnTo>
                  <a:lnTo>
                    <a:pt x="26362" y="26362"/>
                  </a:lnTo>
                  <a:lnTo>
                    <a:pt x="7073" y="54971"/>
                  </a:lnTo>
                  <a:lnTo>
                    <a:pt x="0" y="90004"/>
                  </a:lnTo>
                  <a:lnTo>
                    <a:pt x="7073" y="125031"/>
                  </a:lnTo>
                  <a:lnTo>
                    <a:pt x="26362" y="153636"/>
                  </a:lnTo>
                  <a:lnTo>
                    <a:pt x="54971" y="172924"/>
                  </a:lnTo>
                  <a:lnTo>
                    <a:pt x="90004" y="179997"/>
                  </a:lnTo>
                  <a:lnTo>
                    <a:pt x="232117" y="179997"/>
                  </a:lnTo>
                  <a:lnTo>
                    <a:pt x="267151" y="172924"/>
                  </a:lnTo>
                  <a:lnTo>
                    <a:pt x="295760" y="153636"/>
                  </a:lnTo>
                  <a:lnTo>
                    <a:pt x="315049" y="125031"/>
                  </a:lnTo>
                  <a:lnTo>
                    <a:pt x="322122" y="90004"/>
                  </a:lnTo>
                  <a:lnTo>
                    <a:pt x="315049" y="54971"/>
                  </a:lnTo>
                  <a:lnTo>
                    <a:pt x="295760" y="26362"/>
                  </a:lnTo>
                  <a:lnTo>
                    <a:pt x="267151" y="7073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B1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4849786" y="4573523"/>
            <a:ext cx="1520190" cy="614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935"/>
              </a:lnSpc>
              <a:spcBef>
                <a:spcPts val="100"/>
              </a:spcBef>
            </a:pP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общий</a:t>
            </a:r>
            <a:r>
              <a:rPr sz="8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4756A0"/>
                </a:solidFill>
                <a:latin typeface="Arial"/>
                <a:cs typeface="Arial"/>
              </a:rPr>
              <a:t>фонд </a:t>
            </a: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оплаты</a:t>
            </a:r>
            <a:r>
              <a:rPr sz="800" b="1" spc="-20" dirty="0">
                <a:solidFill>
                  <a:srgbClr val="4756A0"/>
                </a:solidFill>
                <a:latin typeface="Arial"/>
                <a:cs typeface="Arial"/>
              </a:rPr>
              <a:t> труда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ts val="935"/>
              </a:lnSpc>
            </a:pPr>
            <a:r>
              <a:rPr sz="800" b="1" spc="-20" dirty="0">
                <a:solidFill>
                  <a:srgbClr val="4756A0"/>
                </a:solidFill>
                <a:latin typeface="Arial"/>
                <a:cs typeface="Arial"/>
              </a:rPr>
              <a:t>по </a:t>
            </a:r>
            <a:r>
              <a:rPr sz="800" b="1" spc="-30" dirty="0">
                <a:solidFill>
                  <a:srgbClr val="4756A0"/>
                </a:solidFill>
                <a:latin typeface="Arial"/>
                <a:cs typeface="Arial"/>
              </a:rPr>
              <a:t>полному</a:t>
            </a:r>
            <a:r>
              <a:rPr sz="8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кругу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организация</a:t>
            </a:r>
            <a:endParaRPr sz="8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0"/>
              </a:spcBef>
            </a:pP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млрд</a:t>
            </a:r>
            <a:r>
              <a:rPr sz="8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4756A0"/>
                </a:solidFill>
                <a:latin typeface="Arial"/>
                <a:cs typeface="Arial"/>
              </a:rPr>
              <a:t>руб.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800" dirty="0">
              <a:latin typeface="Arial"/>
              <a:cs typeface="Arial"/>
            </a:endParaRPr>
          </a:p>
          <a:p>
            <a:pPr marL="120014">
              <a:lnSpc>
                <a:spcPct val="100000"/>
              </a:lnSpc>
              <a:tabLst>
                <a:tab pos="496570" algn="l"/>
                <a:tab pos="897255" algn="l"/>
              </a:tabLst>
            </a:pPr>
            <a:r>
              <a:rPr lang="ru-RU" sz="600" b="1" spc="-25" dirty="0">
                <a:solidFill>
                  <a:srgbClr val="FFFFFF"/>
                </a:solidFill>
                <a:latin typeface="Arial"/>
                <a:cs typeface="Arial"/>
              </a:rPr>
              <a:t>328,2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600" b="1" spc="-20" dirty="0">
                <a:solidFill>
                  <a:srgbClr val="FFFFFF"/>
                </a:solidFill>
                <a:latin typeface="Arial"/>
                <a:cs typeface="Arial"/>
              </a:rPr>
              <a:t>364,0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600" b="1" spc="-20" dirty="0">
                <a:solidFill>
                  <a:srgbClr val="FFFFFF"/>
                </a:solidFill>
                <a:latin typeface="Arial"/>
                <a:cs typeface="Arial"/>
              </a:rPr>
              <a:t>421,4</a:t>
            </a:r>
            <a:endParaRPr sz="600" dirty="0">
              <a:latin typeface="Arial"/>
              <a:cs typeface="Arial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1000991" y="3678504"/>
            <a:ext cx="1120775" cy="185420"/>
            <a:chOff x="1589189" y="5032768"/>
            <a:chExt cx="1120775" cy="185420"/>
          </a:xfrm>
        </p:grpSpPr>
        <p:sp>
          <p:nvSpPr>
            <p:cNvPr id="50" name="object 50"/>
            <p:cNvSpPr/>
            <p:nvPr/>
          </p:nvSpPr>
          <p:spPr>
            <a:xfrm>
              <a:off x="1589189" y="5037836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80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3"/>
                  </a:lnTo>
                  <a:lnTo>
                    <a:pt x="26362" y="26362"/>
                  </a:lnTo>
                  <a:lnTo>
                    <a:pt x="7073" y="54971"/>
                  </a:lnTo>
                  <a:lnTo>
                    <a:pt x="0" y="90004"/>
                  </a:lnTo>
                  <a:lnTo>
                    <a:pt x="7073" y="125038"/>
                  </a:lnTo>
                  <a:lnTo>
                    <a:pt x="26362" y="153647"/>
                  </a:lnTo>
                  <a:lnTo>
                    <a:pt x="54971" y="172936"/>
                  </a:lnTo>
                  <a:lnTo>
                    <a:pt x="90004" y="180009"/>
                  </a:lnTo>
                  <a:lnTo>
                    <a:pt x="232117" y="180009"/>
                  </a:lnTo>
                  <a:lnTo>
                    <a:pt x="267149" y="172936"/>
                  </a:lnTo>
                  <a:lnTo>
                    <a:pt x="295754" y="153647"/>
                  </a:lnTo>
                  <a:lnTo>
                    <a:pt x="315038" y="125038"/>
                  </a:lnTo>
                  <a:lnTo>
                    <a:pt x="322122" y="90004"/>
                  </a:lnTo>
                  <a:lnTo>
                    <a:pt x="315049" y="54971"/>
                  </a:lnTo>
                  <a:lnTo>
                    <a:pt x="295760" y="26362"/>
                  </a:lnTo>
                  <a:lnTo>
                    <a:pt x="267151" y="7073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2387396" y="5032768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80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3"/>
                  </a:lnTo>
                  <a:lnTo>
                    <a:pt x="26362" y="26362"/>
                  </a:lnTo>
                  <a:lnTo>
                    <a:pt x="7073" y="54971"/>
                  </a:lnTo>
                  <a:lnTo>
                    <a:pt x="0" y="90004"/>
                  </a:lnTo>
                  <a:lnTo>
                    <a:pt x="7073" y="125036"/>
                  </a:lnTo>
                  <a:lnTo>
                    <a:pt x="26362" y="153641"/>
                  </a:lnTo>
                  <a:lnTo>
                    <a:pt x="54971" y="172925"/>
                  </a:lnTo>
                  <a:lnTo>
                    <a:pt x="90004" y="179997"/>
                  </a:lnTo>
                  <a:lnTo>
                    <a:pt x="232117" y="179997"/>
                  </a:lnTo>
                  <a:lnTo>
                    <a:pt x="267149" y="172925"/>
                  </a:lnTo>
                  <a:lnTo>
                    <a:pt x="295754" y="153641"/>
                  </a:lnTo>
                  <a:lnTo>
                    <a:pt x="315038" y="125036"/>
                  </a:lnTo>
                  <a:lnTo>
                    <a:pt x="322110" y="90004"/>
                  </a:lnTo>
                  <a:lnTo>
                    <a:pt x="315038" y="54971"/>
                  </a:lnTo>
                  <a:lnTo>
                    <a:pt x="295754" y="26362"/>
                  </a:lnTo>
                  <a:lnTo>
                    <a:pt x="267149" y="7073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986775" y="5037836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80" h="180339">
                  <a:moveTo>
                    <a:pt x="232105" y="0"/>
                  </a:moveTo>
                  <a:lnTo>
                    <a:pt x="89992" y="0"/>
                  </a:lnTo>
                  <a:lnTo>
                    <a:pt x="54960" y="7073"/>
                  </a:lnTo>
                  <a:lnTo>
                    <a:pt x="26355" y="26362"/>
                  </a:lnTo>
                  <a:lnTo>
                    <a:pt x="7071" y="54971"/>
                  </a:lnTo>
                  <a:lnTo>
                    <a:pt x="0" y="90004"/>
                  </a:lnTo>
                  <a:lnTo>
                    <a:pt x="7071" y="125038"/>
                  </a:lnTo>
                  <a:lnTo>
                    <a:pt x="26355" y="153647"/>
                  </a:lnTo>
                  <a:lnTo>
                    <a:pt x="54960" y="172936"/>
                  </a:lnTo>
                  <a:lnTo>
                    <a:pt x="89992" y="180009"/>
                  </a:lnTo>
                  <a:lnTo>
                    <a:pt x="232105" y="180009"/>
                  </a:lnTo>
                  <a:lnTo>
                    <a:pt x="267138" y="172936"/>
                  </a:lnTo>
                  <a:lnTo>
                    <a:pt x="295748" y="153647"/>
                  </a:lnTo>
                  <a:lnTo>
                    <a:pt x="315036" y="125038"/>
                  </a:lnTo>
                  <a:lnTo>
                    <a:pt x="322110" y="90004"/>
                  </a:lnTo>
                  <a:lnTo>
                    <a:pt x="315036" y="54971"/>
                  </a:lnTo>
                  <a:lnTo>
                    <a:pt x="295748" y="26362"/>
                  </a:lnTo>
                  <a:lnTo>
                    <a:pt x="267138" y="7073"/>
                  </a:lnTo>
                  <a:lnTo>
                    <a:pt x="232105" y="0"/>
                  </a:lnTo>
                  <a:close/>
                </a:path>
              </a:pathLst>
            </a:custGeom>
            <a:solidFill>
              <a:srgbClr val="B1C1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939977" y="3353202"/>
            <a:ext cx="1369378" cy="57849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marR="108585">
              <a:lnSpc>
                <a:spcPct val="98700"/>
              </a:lnSpc>
              <a:spcBef>
                <a:spcPts val="110"/>
              </a:spcBef>
            </a:pP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объём</a:t>
            </a:r>
            <a:r>
              <a:rPr sz="8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розничного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10" dirty="0" err="1">
                <a:solidFill>
                  <a:srgbClr val="4756A0"/>
                </a:solidFill>
                <a:latin typeface="Arial"/>
                <a:cs typeface="Arial"/>
              </a:rPr>
              <a:t>товарооборота</a:t>
            </a:r>
            <a:r>
              <a:rPr sz="8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4756A0"/>
                </a:solidFill>
                <a:latin typeface="Arial"/>
                <a:cs typeface="Arial"/>
              </a:rPr>
              <a:t>м</a:t>
            </a:r>
            <a:r>
              <a:rPr lang="ru-RU" sz="800" dirty="0" err="1">
                <a:solidFill>
                  <a:srgbClr val="4756A0"/>
                </a:solidFill>
                <a:latin typeface="Arial"/>
                <a:cs typeface="Arial"/>
              </a:rPr>
              <a:t>лн</a:t>
            </a:r>
            <a:r>
              <a:rPr lang="ru-RU" sz="800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8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4756A0"/>
                </a:solidFill>
                <a:latin typeface="Arial"/>
                <a:cs typeface="Arial"/>
              </a:rPr>
              <a:t>руб.</a:t>
            </a:r>
            <a:endParaRPr sz="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5"/>
              </a:spcBef>
            </a:pPr>
            <a:endParaRPr sz="800" dirty="0">
              <a:latin typeface="Arial"/>
              <a:cs typeface="Arial"/>
            </a:endParaRPr>
          </a:p>
          <a:p>
            <a:pPr marL="99060">
              <a:tabLst>
                <a:tab pos="517525" algn="l"/>
                <a:tab pos="918210" algn="l"/>
              </a:tabLst>
            </a:pPr>
            <a:r>
              <a:rPr lang="ru-RU" sz="600" b="1" spc="-20" dirty="0">
                <a:solidFill>
                  <a:srgbClr val="FFFFFF"/>
                </a:solidFill>
                <a:latin typeface="Arial"/>
                <a:cs typeface="Arial"/>
              </a:rPr>
              <a:t>484,8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600" b="1" spc="-25" dirty="0">
                <a:solidFill>
                  <a:srgbClr val="FFFFFF"/>
                </a:solidFill>
                <a:latin typeface="Arial"/>
                <a:cs typeface="Arial"/>
              </a:rPr>
              <a:t>515,6          625,8</a:t>
            </a:r>
            <a:endParaRPr lang="ru-RU" sz="600" dirty="0">
              <a:latin typeface="Arial"/>
              <a:cs typeface="Arial"/>
            </a:endParaRPr>
          </a:p>
          <a:p>
            <a:pPr marL="99060">
              <a:lnSpc>
                <a:spcPct val="100000"/>
              </a:lnSpc>
              <a:tabLst>
                <a:tab pos="517525" algn="l"/>
                <a:tab pos="918210" algn="l"/>
              </a:tabLst>
            </a:pP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3219234" y="5128260"/>
            <a:ext cx="590550" cy="260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925"/>
              </a:lnSpc>
              <a:spcBef>
                <a:spcPts val="100"/>
              </a:spcBef>
            </a:pPr>
            <a:r>
              <a:rPr sz="800" b="1" spc="-30" dirty="0">
                <a:solidFill>
                  <a:srgbClr val="4756A0"/>
                </a:solidFill>
                <a:latin typeface="Arial"/>
                <a:cs typeface="Arial"/>
              </a:rPr>
              <a:t>средняя</a:t>
            </a:r>
            <a:r>
              <a:rPr sz="800" b="1" spc="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4756A0"/>
                </a:solidFill>
                <a:latin typeface="Arial"/>
                <a:cs typeface="Arial"/>
              </a:rPr>
              <a:t>з/п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ts val="925"/>
              </a:lnSpc>
            </a:pPr>
            <a:r>
              <a:rPr sz="800" spc="-20" dirty="0">
                <a:solidFill>
                  <a:srgbClr val="4756A0"/>
                </a:solidFill>
                <a:latin typeface="Arial"/>
                <a:cs typeface="Arial"/>
              </a:rPr>
              <a:t>руб.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3231934" y="5473281"/>
            <a:ext cx="1120775" cy="185420"/>
            <a:chOff x="3231934" y="5473281"/>
            <a:chExt cx="1120775" cy="185420"/>
          </a:xfrm>
        </p:grpSpPr>
        <p:sp>
          <p:nvSpPr>
            <p:cNvPr id="61" name="object 61"/>
            <p:cNvSpPr/>
            <p:nvPr/>
          </p:nvSpPr>
          <p:spPr>
            <a:xfrm>
              <a:off x="3231934" y="5478348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3"/>
                  </a:lnTo>
                  <a:lnTo>
                    <a:pt x="26362" y="26362"/>
                  </a:lnTo>
                  <a:lnTo>
                    <a:pt x="7073" y="54971"/>
                  </a:lnTo>
                  <a:lnTo>
                    <a:pt x="0" y="90004"/>
                  </a:lnTo>
                  <a:lnTo>
                    <a:pt x="7073" y="125037"/>
                  </a:lnTo>
                  <a:lnTo>
                    <a:pt x="26362" y="153645"/>
                  </a:lnTo>
                  <a:lnTo>
                    <a:pt x="54971" y="172933"/>
                  </a:lnTo>
                  <a:lnTo>
                    <a:pt x="90004" y="180005"/>
                  </a:lnTo>
                  <a:lnTo>
                    <a:pt x="232117" y="180005"/>
                  </a:lnTo>
                  <a:lnTo>
                    <a:pt x="267149" y="172933"/>
                  </a:lnTo>
                  <a:lnTo>
                    <a:pt x="295754" y="153645"/>
                  </a:lnTo>
                  <a:lnTo>
                    <a:pt x="315038" y="125037"/>
                  </a:lnTo>
                  <a:lnTo>
                    <a:pt x="322110" y="90004"/>
                  </a:lnTo>
                  <a:lnTo>
                    <a:pt x="315038" y="54971"/>
                  </a:lnTo>
                  <a:lnTo>
                    <a:pt x="295754" y="26362"/>
                  </a:lnTo>
                  <a:lnTo>
                    <a:pt x="267149" y="7073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030141" y="5473281"/>
              <a:ext cx="322580" cy="180340"/>
            </a:xfrm>
            <a:custGeom>
              <a:avLst/>
              <a:gdLst/>
              <a:ahLst/>
              <a:cxnLst/>
              <a:rect l="l" t="t" r="r" b="b"/>
              <a:pathLst>
                <a:path w="322579" h="180339">
                  <a:moveTo>
                    <a:pt x="232117" y="0"/>
                  </a:moveTo>
                  <a:lnTo>
                    <a:pt x="90004" y="0"/>
                  </a:lnTo>
                  <a:lnTo>
                    <a:pt x="54971" y="7073"/>
                  </a:lnTo>
                  <a:lnTo>
                    <a:pt x="26362" y="26362"/>
                  </a:lnTo>
                  <a:lnTo>
                    <a:pt x="7073" y="54971"/>
                  </a:lnTo>
                  <a:lnTo>
                    <a:pt x="0" y="90004"/>
                  </a:lnTo>
                  <a:lnTo>
                    <a:pt x="7073" y="125035"/>
                  </a:lnTo>
                  <a:lnTo>
                    <a:pt x="26362" y="153642"/>
                  </a:lnTo>
                  <a:lnTo>
                    <a:pt x="54971" y="172929"/>
                  </a:lnTo>
                  <a:lnTo>
                    <a:pt x="90004" y="180002"/>
                  </a:lnTo>
                  <a:lnTo>
                    <a:pt x="232117" y="180002"/>
                  </a:lnTo>
                  <a:lnTo>
                    <a:pt x="267144" y="172929"/>
                  </a:lnTo>
                  <a:lnTo>
                    <a:pt x="295749" y="153642"/>
                  </a:lnTo>
                  <a:lnTo>
                    <a:pt x="315037" y="125035"/>
                  </a:lnTo>
                  <a:lnTo>
                    <a:pt x="322110" y="90004"/>
                  </a:lnTo>
                  <a:lnTo>
                    <a:pt x="315037" y="54971"/>
                  </a:lnTo>
                  <a:lnTo>
                    <a:pt x="295749" y="26362"/>
                  </a:lnTo>
                  <a:lnTo>
                    <a:pt x="267144" y="7073"/>
                  </a:lnTo>
                  <a:lnTo>
                    <a:pt x="232117" y="0"/>
                  </a:lnTo>
                  <a:close/>
                </a:path>
              </a:pathLst>
            </a:custGeom>
            <a:solidFill>
              <a:srgbClr val="4756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4061028" y="5504179"/>
            <a:ext cx="260350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600" b="1" dirty="0">
                <a:solidFill>
                  <a:srgbClr val="FFFFFF"/>
                </a:solidFill>
                <a:latin typeface="Arial"/>
                <a:cs typeface="Arial"/>
              </a:rPr>
              <a:t>42926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3629520" y="5478348"/>
            <a:ext cx="322580" cy="180340"/>
          </a:xfrm>
          <a:custGeom>
            <a:avLst/>
            <a:gdLst/>
            <a:ahLst/>
            <a:cxnLst/>
            <a:rect l="l" t="t" r="r" b="b"/>
            <a:pathLst>
              <a:path w="322579" h="180339">
                <a:moveTo>
                  <a:pt x="232105" y="0"/>
                </a:moveTo>
                <a:lnTo>
                  <a:pt x="89992" y="0"/>
                </a:lnTo>
                <a:lnTo>
                  <a:pt x="54960" y="7073"/>
                </a:lnTo>
                <a:lnTo>
                  <a:pt x="26355" y="26362"/>
                </a:lnTo>
                <a:lnTo>
                  <a:pt x="7071" y="54971"/>
                </a:lnTo>
                <a:lnTo>
                  <a:pt x="0" y="90004"/>
                </a:lnTo>
                <a:lnTo>
                  <a:pt x="7071" y="125037"/>
                </a:lnTo>
                <a:lnTo>
                  <a:pt x="26355" y="153645"/>
                </a:lnTo>
                <a:lnTo>
                  <a:pt x="54960" y="172933"/>
                </a:lnTo>
                <a:lnTo>
                  <a:pt x="89992" y="180005"/>
                </a:lnTo>
                <a:lnTo>
                  <a:pt x="232105" y="180005"/>
                </a:lnTo>
                <a:lnTo>
                  <a:pt x="267138" y="172933"/>
                </a:lnTo>
                <a:lnTo>
                  <a:pt x="295748" y="153645"/>
                </a:lnTo>
                <a:lnTo>
                  <a:pt x="315036" y="125037"/>
                </a:lnTo>
                <a:lnTo>
                  <a:pt x="322110" y="90004"/>
                </a:lnTo>
                <a:lnTo>
                  <a:pt x="315036" y="54971"/>
                </a:lnTo>
                <a:lnTo>
                  <a:pt x="295748" y="26362"/>
                </a:lnTo>
                <a:lnTo>
                  <a:pt x="267138" y="7073"/>
                </a:lnTo>
                <a:lnTo>
                  <a:pt x="232105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3262820" y="5510276"/>
            <a:ext cx="65849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10209" algn="l"/>
              </a:tabLst>
            </a:pPr>
            <a:r>
              <a:rPr lang="ru-RU" sz="600" b="1" dirty="0">
                <a:solidFill>
                  <a:srgbClr val="FFFFFF"/>
                </a:solidFill>
                <a:latin typeface="Arial"/>
                <a:cs typeface="Arial"/>
              </a:rPr>
              <a:t>32519</a:t>
            </a:r>
            <a:r>
              <a:rPr sz="600" b="1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ru-RU" sz="600" b="1" dirty="0">
                <a:solidFill>
                  <a:srgbClr val="FFFFFF"/>
                </a:solidFill>
                <a:latin typeface="Arial"/>
                <a:cs typeface="Arial"/>
              </a:rPr>
              <a:t>35809</a:t>
            </a:r>
            <a:endParaRPr sz="600" dirty="0">
              <a:latin typeface="Arial"/>
              <a:cs typeface="Arial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2757297" y="2540785"/>
            <a:ext cx="1971675" cy="2065020"/>
            <a:chOff x="2757297" y="2540785"/>
            <a:chExt cx="1971675" cy="2065020"/>
          </a:xfrm>
        </p:grpSpPr>
        <p:sp>
          <p:nvSpPr>
            <p:cNvPr id="67" name="object 67"/>
            <p:cNvSpPr/>
            <p:nvPr/>
          </p:nvSpPr>
          <p:spPr>
            <a:xfrm>
              <a:off x="2884830" y="3059653"/>
              <a:ext cx="1412240" cy="1292860"/>
            </a:xfrm>
            <a:custGeom>
              <a:avLst/>
              <a:gdLst/>
              <a:ahLst/>
              <a:cxnLst/>
              <a:rect l="l" t="t" r="r" b="b"/>
              <a:pathLst>
                <a:path w="1412239" h="1292860">
                  <a:moveTo>
                    <a:pt x="198336" y="277485"/>
                  </a:moveTo>
                  <a:lnTo>
                    <a:pt x="854786" y="0"/>
                  </a:lnTo>
                  <a:lnTo>
                    <a:pt x="1412103" y="313300"/>
                  </a:lnTo>
                  <a:lnTo>
                    <a:pt x="1397803" y="952048"/>
                  </a:lnTo>
                  <a:lnTo>
                    <a:pt x="856364" y="1292788"/>
                  </a:lnTo>
                  <a:lnTo>
                    <a:pt x="0" y="1152016"/>
                  </a:lnTo>
                  <a:lnTo>
                    <a:pt x="198336" y="277485"/>
                  </a:lnTo>
                  <a:close/>
                </a:path>
              </a:pathLst>
            </a:custGeom>
            <a:ln w="1270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763647" y="2950281"/>
              <a:ext cx="1633855" cy="1488440"/>
            </a:xfrm>
            <a:custGeom>
              <a:avLst/>
              <a:gdLst/>
              <a:ahLst/>
              <a:cxnLst/>
              <a:rect l="l" t="t" r="r" b="b"/>
              <a:pathLst>
                <a:path w="1633854" h="1488439">
                  <a:moveTo>
                    <a:pt x="0" y="185471"/>
                  </a:moveTo>
                  <a:lnTo>
                    <a:pt x="972752" y="0"/>
                  </a:lnTo>
                  <a:lnTo>
                    <a:pt x="1633589" y="370813"/>
                  </a:lnTo>
                  <a:lnTo>
                    <a:pt x="1579029" y="1101573"/>
                  </a:lnTo>
                  <a:lnTo>
                    <a:pt x="980083" y="1488318"/>
                  </a:lnTo>
                  <a:lnTo>
                    <a:pt x="290493" y="1152017"/>
                  </a:lnTo>
                  <a:lnTo>
                    <a:pt x="0" y="185471"/>
                  </a:lnTo>
                  <a:close/>
                </a:path>
              </a:pathLst>
            </a:custGeom>
            <a:ln w="12700">
              <a:solidFill>
                <a:srgbClr val="B1C1E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835714" y="2547135"/>
              <a:ext cx="1887220" cy="2052320"/>
            </a:xfrm>
            <a:custGeom>
              <a:avLst/>
              <a:gdLst/>
              <a:ahLst/>
              <a:cxnLst/>
              <a:rect l="l" t="t" r="r" b="b"/>
              <a:pathLst>
                <a:path w="1887220" h="2052320">
                  <a:moveTo>
                    <a:pt x="0" y="645546"/>
                  </a:moveTo>
                  <a:lnTo>
                    <a:pt x="903740" y="0"/>
                  </a:lnTo>
                  <a:lnTo>
                    <a:pt x="1886634" y="595101"/>
                  </a:lnTo>
                  <a:lnTo>
                    <a:pt x="1579026" y="1555893"/>
                  </a:lnTo>
                  <a:lnTo>
                    <a:pt x="911078" y="2051913"/>
                  </a:lnTo>
                  <a:lnTo>
                    <a:pt x="152473" y="1600584"/>
                  </a:lnTo>
                  <a:lnTo>
                    <a:pt x="0" y="645546"/>
                  </a:lnTo>
                  <a:close/>
                </a:path>
              </a:pathLst>
            </a:custGeom>
            <a:ln w="12700">
              <a:solidFill>
                <a:srgbClr val="4756A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8165553" y="6603972"/>
            <a:ext cx="1377950" cy="139065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800" dirty="0">
                <a:latin typeface="Arial"/>
                <a:cs typeface="Arial"/>
              </a:rPr>
              <a:t>ССЫЛКА</a:t>
            </a:r>
            <a:r>
              <a:rPr sz="800" spc="-15" dirty="0">
                <a:latin typeface="Arial"/>
                <a:cs typeface="Arial"/>
              </a:rPr>
              <a:t> </a:t>
            </a:r>
            <a:r>
              <a:rPr sz="800" dirty="0">
                <a:latin typeface="Arial"/>
                <a:cs typeface="Arial"/>
              </a:rPr>
              <a:t>НА</a:t>
            </a:r>
            <a:r>
              <a:rPr sz="800" spc="-15" dirty="0">
                <a:latin typeface="Arial"/>
                <a:cs typeface="Arial"/>
              </a:rPr>
              <a:t> </a:t>
            </a:r>
            <a:r>
              <a:rPr sz="800" spc="-10" dirty="0">
                <a:latin typeface="Arial"/>
                <a:cs typeface="Arial"/>
              </a:rPr>
              <a:t>ИНСТРУКЦИЮ</a:t>
            </a:r>
            <a:endParaRPr sz="800">
              <a:latin typeface="Arial"/>
              <a:cs typeface="Arial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4</a:t>
            </a:fld>
            <a:endParaRPr spc="-50" dirty="0"/>
          </a:p>
        </p:txBody>
      </p:sp>
      <p:sp>
        <p:nvSpPr>
          <p:cNvPr id="71" name="object 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СОЦИАЛЬНО-</a:t>
            </a:r>
            <a:r>
              <a:rPr dirty="0"/>
              <a:t>ЭКОНОМИЧЕСКИЕ</a:t>
            </a:r>
            <a:r>
              <a:rPr spc="-60" dirty="0"/>
              <a:t> </a:t>
            </a:r>
            <a:r>
              <a:rPr spc="-10" dirty="0"/>
              <a:t>ПОКАЗАТЕЛИ</a:t>
            </a: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b="0" spc="-10" dirty="0">
                <a:latin typeface="Arial"/>
                <a:cs typeface="Arial"/>
              </a:rPr>
              <a:t>(НАИМЕНОВАНИЕ</a:t>
            </a:r>
            <a:r>
              <a:rPr b="0" spc="-85" dirty="0">
                <a:latin typeface="Arial"/>
                <a:cs typeface="Arial"/>
              </a:rPr>
              <a:t> </a:t>
            </a:r>
            <a:r>
              <a:rPr b="0" spc="-25" dirty="0">
                <a:latin typeface="Arial"/>
                <a:cs typeface="Arial"/>
              </a:rPr>
              <a:t>ВАШЕГО)</a:t>
            </a:r>
            <a:r>
              <a:rPr b="0" spc="-75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МУНИЦИПАЛЬНОГО</a:t>
            </a:r>
            <a:r>
              <a:rPr b="0" spc="-80" dirty="0">
                <a:latin typeface="Arial"/>
                <a:cs typeface="Arial"/>
              </a:rPr>
              <a:t> </a:t>
            </a:r>
            <a:r>
              <a:rPr b="0" spc="-10" dirty="0">
                <a:latin typeface="Arial"/>
                <a:cs typeface="Arial"/>
              </a:rPr>
              <a:t>ОКРУГА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13247" y="5327903"/>
            <a:ext cx="362712" cy="36271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28488" y="2746248"/>
            <a:ext cx="362712" cy="3627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5904" y="5763767"/>
            <a:ext cx="362711" cy="36271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50685" y="5327903"/>
            <a:ext cx="362711" cy="362712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640990" y="2269718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196250"/>
                </a:moveTo>
                <a:lnTo>
                  <a:pt x="5183" y="151251"/>
                </a:lnTo>
                <a:lnTo>
                  <a:pt x="19947" y="109944"/>
                </a:lnTo>
                <a:lnTo>
                  <a:pt x="43113" y="73505"/>
                </a:lnTo>
                <a:lnTo>
                  <a:pt x="73505" y="43113"/>
                </a:lnTo>
                <a:lnTo>
                  <a:pt x="109943" y="19947"/>
                </a:lnTo>
                <a:lnTo>
                  <a:pt x="151251" y="5183"/>
                </a:lnTo>
                <a:lnTo>
                  <a:pt x="196249" y="0"/>
                </a:lnTo>
                <a:lnTo>
                  <a:pt x="4301592" y="0"/>
                </a:lnTo>
                <a:lnTo>
                  <a:pt x="4346592" y="5183"/>
                </a:lnTo>
                <a:lnTo>
                  <a:pt x="4387900" y="19947"/>
                </a:lnTo>
                <a:lnTo>
                  <a:pt x="4424338" y="43113"/>
                </a:lnTo>
                <a:lnTo>
                  <a:pt x="4454729" y="73505"/>
                </a:lnTo>
                <a:lnTo>
                  <a:pt x="4477896" y="109944"/>
                </a:lnTo>
                <a:lnTo>
                  <a:pt x="4492659" y="151251"/>
                </a:lnTo>
                <a:lnTo>
                  <a:pt x="4497842" y="196250"/>
                </a:lnTo>
                <a:lnTo>
                  <a:pt x="4497842" y="1286790"/>
                </a:lnTo>
                <a:lnTo>
                  <a:pt x="4492659" y="1331790"/>
                </a:lnTo>
                <a:lnTo>
                  <a:pt x="4477896" y="1373098"/>
                </a:lnTo>
                <a:lnTo>
                  <a:pt x="4454729" y="1409536"/>
                </a:lnTo>
                <a:lnTo>
                  <a:pt x="4424338" y="1439928"/>
                </a:lnTo>
                <a:lnTo>
                  <a:pt x="4387900" y="1463094"/>
                </a:lnTo>
                <a:lnTo>
                  <a:pt x="4346592" y="1477857"/>
                </a:lnTo>
                <a:lnTo>
                  <a:pt x="4301592" y="1483040"/>
                </a:lnTo>
                <a:lnTo>
                  <a:pt x="196249" y="1483040"/>
                </a:lnTo>
                <a:lnTo>
                  <a:pt x="151251" y="1477857"/>
                </a:lnTo>
                <a:lnTo>
                  <a:pt x="109943" y="1463094"/>
                </a:lnTo>
                <a:lnTo>
                  <a:pt x="73505" y="1439928"/>
                </a:lnTo>
                <a:lnTo>
                  <a:pt x="43113" y="1409536"/>
                </a:lnTo>
                <a:lnTo>
                  <a:pt x="19947" y="1373098"/>
                </a:lnTo>
                <a:lnTo>
                  <a:pt x="5183" y="1331790"/>
                </a:lnTo>
                <a:lnTo>
                  <a:pt x="0" y="1286790"/>
                </a:lnTo>
                <a:lnTo>
                  <a:pt x="0" y="196250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40990" y="1376756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83142" y="0"/>
                </a:moveTo>
                <a:lnTo>
                  <a:pt x="214690" y="0"/>
                </a:lnTo>
                <a:lnTo>
                  <a:pt x="165464" y="5670"/>
                </a:lnTo>
                <a:lnTo>
                  <a:pt x="120275" y="21822"/>
                </a:lnTo>
                <a:lnTo>
                  <a:pt x="80412" y="47167"/>
                </a:lnTo>
                <a:lnTo>
                  <a:pt x="47165" y="80415"/>
                </a:lnTo>
                <a:lnTo>
                  <a:pt x="21821" y="120278"/>
                </a:lnTo>
                <a:lnTo>
                  <a:pt x="5670" y="165467"/>
                </a:lnTo>
                <a:lnTo>
                  <a:pt x="0" y="214693"/>
                </a:lnTo>
                <a:lnTo>
                  <a:pt x="0" y="560908"/>
                </a:lnTo>
                <a:lnTo>
                  <a:pt x="5670" y="610133"/>
                </a:lnTo>
                <a:lnTo>
                  <a:pt x="21821" y="655322"/>
                </a:lnTo>
                <a:lnTo>
                  <a:pt x="47165" y="695186"/>
                </a:lnTo>
                <a:lnTo>
                  <a:pt x="80412" y="728434"/>
                </a:lnTo>
                <a:lnTo>
                  <a:pt x="120275" y="753779"/>
                </a:lnTo>
                <a:lnTo>
                  <a:pt x="165464" y="769931"/>
                </a:lnTo>
                <a:lnTo>
                  <a:pt x="214690" y="775601"/>
                </a:lnTo>
                <a:lnTo>
                  <a:pt x="4283142" y="775601"/>
                </a:lnTo>
                <a:lnTo>
                  <a:pt x="4332372" y="769931"/>
                </a:lnTo>
                <a:lnTo>
                  <a:pt x="4377562" y="753779"/>
                </a:lnTo>
                <a:lnTo>
                  <a:pt x="4417425" y="728434"/>
                </a:lnTo>
                <a:lnTo>
                  <a:pt x="4450672" y="695186"/>
                </a:lnTo>
                <a:lnTo>
                  <a:pt x="4476015" y="655322"/>
                </a:lnTo>
                <a:lnTo>
                  <a:pt x="4492166" y="610133"/>
                </a:lnTo>
                <a:lnTo>
                  <a:pt x="4497835" y="560908"/>
                </a:lnTo>
                <a:lnTo>
                  <a:pt x="4497835" y="214693"/>
                </a:lnTo>
                <a:lnTo>
                  <a:pt x="4492166" y="165467"/>
                </a:lnTo>
                <a:lnTo>
                  <a:pt x="4476015" y="120278"/>
                </a:lnTo>
                <a:lnTo>
                  <a:pt x="4450672" y="80415"/>
                </a:lnTo>
                <a:lnTo>
                  <a:pt x="4417425" y="47167"/>
                </a:lnTo>
                <a:lnTo>
                  <a:pt x="4377562" y="21822"/>
                </a:lnTo>
                <a:lnTo>
                  <a:pt x="4332372" y="5670"/>
                </a:lnTo>
                <a:lnTo>
                  <a:pt x="428314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583522" y="1667256"/>
            <a:ext cx="61277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КЛИМАТ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27014" y="4824768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9034"/>
                </a:moveTo>
                <a:lnTo>
                  <a:pt x="5520" y="161104"/>
                </a:lnTo>
                <a:lnTo>
                  <a:pt x="21246" y="117106"/>
                </a:lnTo>
                <a:lnTo>
                  <a:pt x="45922" y="78293"/>
                </a:lnTo>
                <a:lnTo>
                  <a:pt x="78293" y="45922"/>
                </a:lnTo>
                <a:lnTo>
                  <a:pt x="117105" y="21246"/>
                </a:lnTo>
                <a:lnTo>
                  <a:pt x="161103" y="5520"/>
                </a:lnTo>
                <a:lnTo>
                  <a:pt x="209033" y="0"/>
                </a:lnTo>
                <a:lnTo>
                  <a:pt x="4288812" y="0"/>
                </a:lnTo>
                <a:lnTo>
                  <a:pt x="4336739" y="5520"/>
                </a:lnTo>
                <a:lnTo>
                  <a:pt x="4380736" y="21246"/>
                </a:lnTo>
                <a:lnTo>
                  <a:pt x="4419548" y="45922"/>
                </a:lnTo>
                <a:lnTo>
                  <a:pt x="4451919" y="78293"/>
                </a:lnTo>
                <a:lnTo>
                  <a:pt x="4476595" y="117106"/>
                </a:lnTo>
                <a:lnTo>
                  <a:pt x="4492321" y="161104"/>
                </a:lnTo>
                <a:lnTo>
                  <a:pt x="4497842" y="209034"/>
                </a:lnTo>
                <a:lnTo>
                  <a:pt x="4497842" y="1274010"/>
                </a:lnTo>
                <a:lnTo>
                  <a:pt x="4492321" y="1321941"/>
                </a:lnTo>
                <a:lnTo>
                  <a:pt x="4476595" y="1365939"/>
                </a:lnTo>
                <a:lnTo>
                  <a:pt x="4451919" y="1404750"/>
                </a:lnTo>
                <a:lnTo>
                  <a:pt x="4419548" y="1437121"/>
                </a:lnTo>
                <a:lnTo>
                  <a:pt x="4380736" y="1461795"/>
                </a:lnTo>
                <a:lnTo>
                  <a:pt x="4336739" y="1477520"/>
                </a:lnTo>
                <a:lnTo>
                  <a:pt x="4288812" y="1483040"/>
                </a:lnTo>
                <a:lnTo>
                  <a:pt x="209033" y="1483040"/>
                </a:lnTo>
                <a:lnTo>
                  <a:pt x="161103" y="1477520"/>
                </a:lnTo>
                <a:lnTo>
                  <a:pt x="117105" y="1461795"/>
                </a:lnTo>
                <a:lnTo>
                  <a:pt x="78293" y="1437121"/>
                </a:lnTo>
                <a:lnTo>
                  <a:pt x="45922" y="1404750"/>
                </a:lnTo>
                <a:lnTo>
                  <a:pt x="21246" y="1365939"/>
                </a:lnTo>
                <a:lnTo>
                  <a:pt x="5520" y="1321941"/>
                </a:lnTo>
                <a:lnTo>
                  <a:pt x="0" y="1274010"/>
                </a:lnTo>
                <a:lnTo>
                  <a:pt x="0" y="209034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305227" y="4224528"/>
            <a:ext cx="11417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ЛЕСА</a:t>
            </a:r>
            <a:r>
              <a:rPr sz="11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Arial"/>
                <a:cs typeface="Arial"/>
              </a:rPr>
              <a:t>ПОЧВЫ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РЕСУРСНАЯ</a:t>
            </a:r>
            <a:r>
              <a:rPr spc="-140" dirty="0"/>
              <a:t> </a:t>
            </a:r>
            <a:r>
              <a:rPr spc="-20" dirty="0"/>
              <a:t>БАЗА</a:t>
            </a:r>
          </a:p>
        </p:txBody>
      </p:sp>
      <p:sp>
        <p:nvSpPr>
          <p:cNvPr id="15" name="object 15"/>
          <p:cNvSpPr/>
          <p:nvPr/>
        </p:nvSpPr>
        <p:spPr>
          <a:xfrm>
            <a:off x="627016" y="163626"/>
            <a:ext cx="1077595" cy="274320"/>
          </a:xfrm>
          <a:custGeom>
            <a:avLst/>
            <a:gdLst/>
            <a:ahLst/>
            <a:cxnLst/>
            <a:rect l="l" t="t" r="r" b="b"/>
            <a:pathLst>
              <a:path w="1077595" h="274320">
                <a:moveTo>
                  <a:pt x="940455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8" y="217790"/>
                </a:lnTo>
                <a:lnTo>
                  <a:pt x="56058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940455" y="273850"/>
                </a:lnTo>
                <a:lnTo>
                  <a:pt x="983731" y="266869"/>
                </a:lnTo>
                <a:lnTo>
                  <a:pt x="1021316" y="247431"/>
                </a:lnTo>
                <a:lnTo>
                  <a:pt x="1050955" y="217790"/>
                </a:lnTo>
                <a:lnTo>
                  <a:pt x="1070393" y="180200"/>
                </a:lnTo>
                <a:lnTo>
                  <a:pt x="1077374" y="136918"/>
                </a:lnTo>
                <a:lnTo>
                  <a:pt x="1070393" y="93642"/>
                </a:lnTo>
                <a:lnTo>
                  <a:pt x="1050955" y="56057"/>
                </a:lnTo>
                <a:lnTo>
                  <a:pt x="1021316" y="26418"/>
                </a:lnTo>
                <a:lnTo>
                  <a:pt x="983731" y="6980"/>
                </a:lnTo>
                <a:lnTo>
                  <a:pt x="94045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62420" y="227076"/>
            <a:ext cx="81216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ресурсная</a:t>
            </a:r>
            <a:r>
              <a:rPr sz="8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FFFFFF"/>
                </a:solidFill>
                <a:latin typeface="Arial"/>
                <a:cs typeface="Arial"/>
              </a:rPr>
              <a:t>база</a:t>
            </a:r>
            <a:endParaRPr sz="8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300090" y="1376756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70362" y="0"/>
                </a:moveTo>
                <a:lnTo>
                  <a:pt x="227482" y="0"/>
                </a:lnTo>
                <a:lnTo>
                  <a:pt x="181635" y="4621"/>
                </a:lnTo>
                <a:lnTo>
                  <a:pt x="138933" y="17877"/>
                </a:lnTo>
                <a:lnTo>
                  <a:pt x="100292" y="38852"/>
                </a:lnTo>
                <a:lnTo>
                  <a:pt x="66625" y="66630"/>
                </a:lnTo>
                <a:lnTo>
                  <a:pt x="38848" y="100297"/>
                </a:lnTo>
                <a:lnTo>
                  <a:pt x="17875" y="138938"/>
                </a:lnTo>
                <a:lnTo>
                  <a:pt x="4621" y="181638"/>
                </a:lnTo>
                <a:lnTo>
                  <a:pt x="0" y="227482"/>
                </a:lnTo>
                <a:lnTo>
                  <a:pt x="0" y="548119"/>
                </a:lnTo>
                <a:lnTo>
                  <a:pt x="4621" y="593966"/>
                </a:lnTo>
                <a:lnTo>
                  <a:pt x="17875" y="636668"/>
                </a:lnTo>
                <a:lnTo>
                  <a:pt x="38848" y="675309"/>
                </a:lnTo>
                <a:lnTo>
                  <a:pt x="66625" y="708975"/>
                </a:lnTo>
                <a:lnTo>
                  <a:pt x="100292" y="736752"/>
                </a:lnTo>
                <a:lnTo>
                  <a:pt x="138933" y="757725"/>
                </a:lnTo>
                <a:lnTo>
                  <a:pt x="181635" y="770980"/>
                </a:lnTo>
                <a:lnTo>
                  <a:pt x="227482" y="775601"/>
                </a:lnTo>
                <a:lnTo>
                  <a:pt x="4270362" y="775601"/>
                </a:lnTo>
                <a:lnTo>
                  <a:pt x="4316206" y="770980"/>
                </a:lnTo>
                <a:lnTo>
                  <a:pt x="4358905" y="757725"/>
                </a:lnTo>
                <a:lnTo>
                  <a:pt x="4397546" y="736752"/>
                </a:lnTo>
                <a:lnTo>
                  <a:pt x="4431214" y="708975"/>
                </a:lnTo>
                <a:lnTo>
                  <a:pt x="4458992" y="675309"/>
                </a:lnTo>
                <a:lnTo>
                  <a:pt x="4479967" y="636668"/>
                </a:lnTo>
                <a:lnTo>
                  <a:pt x="4493222" y="593966"/>
                </a:lnTo>
                <a:lnTo>
                  <a:pt x="4497844" y="548119"/>
                </a:lnTo>
                <a:lnTo>
                  <a:pt x="4497844" y="227482"/>
                </a:lnTo>
                <a:lnTo>
                  <a:pt x="4493222" y="181638"/>
                </a:lnTo>
                <a:lnTo>
                  <a:pt x="4479967" y="138938"/>
                </a:lnTo>
                <a:lnTo>
                  <a:pt x="4458992" y="100297"/>
                </a:lnTo>
                <a:lnTo>
                  <a:pt x="4431214" y="66630"/>
                </a:lnTo>
                <a:lnTo>
                  <a:pt x="4397546" y="38852"/>
                </a:lnTo>
                <a:lnTo>
                  <a:pt x="4358905" y="17877"/>
                </a:lnTo>
                <a:lnTo>
                  <a:pt x="4316206" y="4621"/>
                </a:lnTo>
                <a:lnTo>
                  <a:pt x="427036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6285357" y="1667256"/>
            <a:ext cx="252730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МЕСТОРОЖДЕНИЯ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ПРОЯВЛЕНИЯ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286108" y="4824768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2644"/>
                </a:moveTo>
                <a:lnTo>
                  <a:pt x="5351" y="156179"/>
                </a:lnTo>
                <a:lnTo>
                  <a:pt x="20596" y="113526"/>
                </a:lnTo>
                <a:lnTo>
                  <a:pt x="44518" y="75900"/>
                </a:lnTo>
                <a:lnTo>
                  <a:pt x="75900" y="44518"/>
                </a:lnTo>
                <a:lnTo>
                  <a:pt x="113526" y="20596"/>
                </a:lnTo>
                <a:lnTo>
                  <a:pt x="156179" y="5351"/>
                </a:lnTo>
                <a:lnTo>
                  <a:pt x="202644" y="0"/>
                </a:lnTo>
                <a:lnTo>
                  <a:pt x="4295192" y="0"/>
                </a:lnTo>
                <a:lnTo>
                  <a:pt x="4341658" y="5351"/>
                </a:lnTo>
                <a:lnTo>
                  <a:pt x="4384312" y="20596"/>
                </a:lnTo>
                <a:lnTo>
                  <a:pt x="4421939" y="44518"/>
                </a:lnTo>
                <a:lnTo>
                  <a:pt x="4453322" y="75900"/>
                </a:lnTo>
                <a:lnTo>
                  <a:pt x="4477244" y="113526"/>
                </a:lnTo>
                <a:lnTo>
                  <a:pt x="4492490" y="156179"/>
                </a:lnTo>
                <a:lnTo>
                  <a:pt x="4497842" y="202644"/>
                </a:lnTo>
                <a:lnTo>
                  <a:pt x="4497842" y="1280400"/>
                </a:lnTo>
                <a:lnTo>
                  <a:pt x="4492490" y="1326865"/>
                </a:lnTo>
                <a:lnTo>
                  <a:pt x="4477244" y="1369518"/>
                </a:lnTo>
                <a:lnTo>
                  <a:pt x="4453322" y="1407143"/>
                </a:lnTo>
                <a:lnTo>
                  <a:pt x="4421939" y="1438524"/>
                </a:lnTo>
                <a:lnTo>
                  <a:pt x="4384312" y="1462445"/>
                </a:lnTo>
                <a:lnTo>
                  <a:pt x="4341658" y="1477689"/>
                </a:lnTo>
                <a:lnTo>
                  <a:pt x="4295192" y="1483040"/>
                </a:lnTo>
                <a:lnTo>
                  <a:pt x="202644" y="1483040"/>
                </a:lnTo>
                <a:lnTo>
                  <a:pt x="156179" y="1477689"/>
                </a:lnTo>
                <a:lnTo>
                  <a:pt x="113526" y="1462445"/>
                </a:lnTo>
                <a:lnTo>
                  <a:pt x="75900" y="1438524"/>
                </a:lnTo>
                <a:lnTo>
                  <a:pt x="44518" y="1407143"/>
                </a:lnTo>
                <a:lnTo>
                  <a:pt x="20596" y="1369518"/>
                </a:lnTo>
                <a:lnTo>
                  <a:pt x="5351" y="1326865"/>
                </a:lnTo>
                <a:lnTo>
                  <a:pt x="0" y="1280400"/>
                </a:lnTo>
                <a:lnTo>
                  <a:pt x="0" y="202644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286108" y="3931818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302328" y="0"/>
                </a:moveTo>
                <a:lnTo>
                  <a:pt x="195516" y="0"/>
                </a:lnTo>
                <a:lnTo>
                  <a:pt x="150688" y="5164"/>
                </a:lnTo>
                <a:lnTo>
                  <a:pt x="109535" y="19873"/>
                </a:lnTo>
                <a:lnTo>
                  <a:pt x="73233" y="42954"/>
                </a:lnTo>
                <a:lnTo>
                  <a:pt x="42954" y="73233"/>
                </a:lnTo>
                <a:lnTo>
                  <a:pt x="19873" y="109535"/>
                </a:lnTo>
                <a:lnTo>
                  <a:pt x="5164" y="150688"/>
                </a:lnTo>
                <a:lnTo>
                  <a:pt x="0" y="195516"/>
                </a:lnTo>
                <a:lnTo>
                  <a:pt x="0" y="580085"/>
                </a:lnTo>
                <a:lnTo>
                  <a:pt x="5164" y="624913"/>
                </a:lnTo>
                <a:lnTo>
                  <a:pt x="19873" y="666066"/>
                </a:lnTo>
                <a:lnTo>
                  <a:pt x="42954" y="702368"/>
                </a:lnTo>
                <a:lnTo>
                  <a:pt x="73233" y="732647"/>
                </a:lnTo>
                <a:lnTo>
                  <a:pt x="109535" y="755728"/>
                </a:lnTo>
                <a:lnTo>
                  <a:pt x="150688" y="770437"/>
                </a:lnTo>
                <a:lnTo>
                  <a:pt x="195516" y="775601"/>
                </a:lnTo>
                <a:lnTo>
                  <a:pt x="4302328" y="775601"/>
                </a:lnTo>
                <a:lnTo>
                  <a:pt x="4347160" y="770437"/>
                </a:lnTo>
                <a:lnTo>
                  <a:pt x="4388314" y="755728"/>
                </a:lnTo>
                <a:lnTo>
                  <a:pt x="4424616" y="732647"/>
                </a:lnTo>
                <a:lnTo>
                  <a:pt x="4454894" y="702368"/>
                </a:lnTo>
                <a:lnTo>
                  <a:pt x="4477973" y="666066"/>
                </a:lnTo>
                <a:lnTo>
                  <a:pt x="4492681" y="624913"/>
                </a:lnTo>
                <a:lnTo>
                  <a:pt x="4497844" y="580085"/>
                </a:lnTo>
                <a:lnTo>
                  <a:pt x="4497844" y="195516"/>
                </a:lnTo>
                <a:lnTo>
                  <a:pt x="4492681" y="150688"/>
                </a:lnTo>
                <a:lnTo>
                  <a:pt x="4477973" y="109535"/>
                </a:lnTo>
                <a:lnTo>
                  <a:pt x="4454894" y="73233"/>
                </a:lnTo>
                <a:lnTo>
                  <a:pt x="4424616" y="42954"/>
                </a:lnTo>
                <a:lnTo>
                  <a:pt x="4388314" y="19873"/>
                </a:lnTo>
                <a:lnTo>
                  <a:pt x="4347160" y="5164"/>
                </a:lnTo>
                <a:lnTo>
                  <a:pt x="4302328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7274686" y="4224528"/>
            <a:ext cx="52133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ЗЕМЛИ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3720" y="2410968"/>
            <a:ext cx="199771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умеренно-континентальный</a:t>
            </a:r>
            <a:endParaRPr sz="11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188668" y="2747264"/>
            <a:ext cx="2164131" cy="2693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030"/>
              </a:lnSpc>
              <a:spcBef>
                <a:spcPts val="100"/>
              </a:spcBef>
            </a:pPr>
            <a:r>
              <a:rPr sz="900" dirty="0">
                <a:solidFill>
                  <a:srgbClr val="4756A0"/>
                </a:solidFill>
                <a:latin typeface="Arial"/>
                <a:cs typeface="Arial"/>
              </a:rPr>
              <a:t>средняя</a:t>
            </a:r>
            <a:r>
              <a:rPr sz="900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spc="-10" dirty="0">
                <a:solidFill>
                  <a:srgbClr val="4756A0"/>
                </a:solidFill>
                <a:latin typeface="Arial"/>
                <a:cs typeface="Arial"/>
              </a:rPr>
              <a:t>температура: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ts val="1030"/>
              </a:lnSpc>
            </a:pP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 err="1">
                <a:solidFill>
                  <a:srgbClr val="4756A0"/>
                </a:solidFill>
                <a:latin typeface="Arial"/>
                <a:cs typeface="Arial"/>
              </a:rPr>
              <a:t>январе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 -</a:t>
            </a:r>
            <a:r>
              <a:rPr lang="ru-RU" sz="900" b="1" spc="-50" dirty="0">
                <a:solidFill>
                  <a:srgbClr val="4756A0"/>
                </a:solidFill>
                <a:latin typeface="Arial"/>
                <a:cs typeface="Arial"/>
              </a:rPr>
              <a:t>  18 </a:t>
            </a:r>
            <a:r>
              <a:rPr sz="850" b="1" spc="-50" dirty="0">
                <a:solidFill>
                  <a:srgbClr val="4756A0"/>
                </a:solidFill>
                <a:latin typeface="DejaVu Serif"/>
                <a:cs typeface="DejaVu Serif"/>
              </a:rPr>
              <a:t>℃</a:t>
            </a:r>
            <a:r>
              <a:rPr sz="900" b="1" spc="-50" dirty="0">
                <a:solidFill>
                  <a:srgbClr val="4756A0"/>
                </a:solidFill>
                <a:latin typeface="Arial"/>
                <a:cs typeface="Arial"/>
              </a:rPr>
              <a:t>,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июле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+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900" b="1" spc="-25" dirty="0">
                <a:solidFill>
                  <a:srgbClr val="4756A0"/>
                </a:solidFill>
                <a:latin typeface="Arial"/>
                <a:cs typeface="Arial"/>
              </a:rPr>
              <a:t>22</a:t>
            </a:r>
            <a:r>
              <a:rPr sz="850" b="1" spc="-25" dirty="0">
                <a:solidFill>
                  <a:srgbClr val="4756A0"/>
                </a:solidFill>
                <a:latin typeface="DejaVu Serif"/>
                <a:cs typeface="DejaVu Serif"/>
              </a:rPr>
              <a:t>℃</a:t>
            </a:r>
            <a:endParaRPr sz="850" dirty="0">
              <a:latin typeface="DejaVu Serif"/>
              <a:cs typeface="DejaVu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88669" y="3201415"/>
            <a:ext cx="1569085" cy="3028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900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4756A0"/>
                </a:solidFill>
                <a:latin typeface="Arial"/>
                <a:cs typeface="Arial"/>
              </a:rPr>
              <a:t>среднем</a:t>
            </a:r>
            <a:r>
              <a:rPr sz="900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4756A0"/>
                </a:solidFill>
                <a:latin typeface="Arial"/>
                <a:cs typeface="Arial"/>
              </a:rPr>
              <a:t>по</a:t>
            </a:r>
            <a:r>
              <a:rPr sz="900" spc="-20" dirty="0">
                <a:solidFill>
                  <a:srgbClr val="4756A0"/>
                </a:solidFill>
                <a:latin typeface="Arial"/>
                <a:cs typeface="Arial"/>
              </a:rPr>
              <a:t> году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9</a:t>
            </a:r>
            <a:r>
              <a:rPr sz="9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дней</a:t>
            </a:r>
            <a:r>
              <a:rPr sz="9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в</a:t>
            </a:r>
            <a:r>
              <a:rPr sz="9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месяц</a:t>
            </a:r>
            <a:r>
              <a:rPr sz="9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идёт</a:t>
            </a:r>
            <a:r>
              <a:rPr sz="900" b="1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4756A0"/>
                </a:solidFill>
                <a:latin typeface="Arial"/>
                <a:cs typeface="Arial"/>
              </a:rPr>
              <a:t>дождь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68095" y="2746248"/>
            <a:ext cx="362711" cy="362712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8095" y="3215639"/>
            <a:ext cx="362711" cy="362712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809743" y="4968240"/>
            <a:ext cx="2040086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chemeClr val="tx1"/>
                </a:solidFill>
                <a:latin typeface="Arial"/>
                <a:cs typeface="Arial"/>
              </a:rPr>
              <a:t>общий</a:t>
            </a:r>
            <a:r>
              <a:rPr sz="11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100" b="1" dirty="0" err="1">
                <a:solidFill>
                  <a:schemeClr val="tx1"/>
                </a:solidFill>
                <a:latin typeface="Arial"/>
                <a:cs typeface="Arial"/>
              </a:rPr>
              <a:t>запас</a:t>
            </a:r>
            <a:r>
              <a:rPr sz="11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chemeClr val="tx1"/>
                </a:solidFill>
                <a:latin typeface="Arial"/>
                <a:cs typeface="Arial"/>
              </a:rPr>
              <a:t> 5016,7</a:t>
            </a:r>
            <a:r>
              <a:rPr sz="11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ru-RU" sz="1100" b="1" dirty="0" err="1">
                <a:solidFill>
                  <a:schemeClr val="tx1"/>
                </a:solidFill>
                <a:latin typeface="Arial"/>
                <a:cs typeface="Arial"/>
              </a:rPr>
              <a:t>тыс</a:t>
            </a:r>
            <a:r>
              <a:rPr sz="1100" b="1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  <a:r>
              <a:rPr sz="1100" b="1" spc="-35" dirty="0">
                <a:solidFill>
                  <a:schemeClr val="tx1"/>
                </a:solidFill>
                <a:latin typeface="Arial"/>
                <a:cs typeface="Arial"/>
              </a:rPr>
              <a:t> м3</a:t>
            </a:r>
            <a:endParaRPr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174691" y="5325871"/>
            <a:ext cx="100774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хвойные</a:t>
            </a:r>
            <a:r>
              <a:rPr sz="900" b="1" spc="-4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породы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900" dirty="0">
                <a:solidFill>
                  <a:srgbClr val="4756A0"/>
                </a:solidFill>
                <a:latin typeface="Arial"/>
                <a:cs typeface="Arial"/>
              </a:rPr>
              <a:t>2286,4</a:t>
            </a:r>
            <a:r>
              <a:rPr sz="9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900" dirty="0" err="1">
                <a:solidFill>
                  <a:srgbClr val="4756A0"/>
                </a:solidFill>
                <a:latin typeface="Arial"/>
                <a:cs typeface="Arial"/>
              </a:rPr>
              <a:t>тыс</a:t>
            </a:r>
            <a:r>
              <a:rPr sz="900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9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4756A0"/>
                </a:solidFill>
                <a:latin typeface="Arial"/>
                <a:cs typeface="Arial"/>
              </a:rPr>
              <a:t>м3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74691" y="5804408"/>
            <a:ext cx="93471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спелые</a:t>
            </a:r>
            <a:r>
              <a:rPr sz="900" b="1" spc="-5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породы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900" dirty="0">
                <a:solidFill>
                  <a:srgbClr val="4756A0"/>
                </a:solidFill>
                <a:latin typeface="Arial"/>
                <a:cs typeface="Arial"/>
              </a:rPr>
              <a:t>2904</a:t>
            </a:r>
            <a:r>
              <a:rPr sz="9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900" dirty="0" err="1">
                <a:solidFill>
                  <a:srgbClr val="4756A0"/>
                </a:solidFill>
                <a:latin typeface="Arial"/>
                <a:cs typeface="Arial"/>
              </a:rPr>
              <a:t>тыс</a:t>
            </a:r>
            <a:r>
              <a:rPr sz="900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r>
              <a:rPr sz="9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4756A0"/>
                </a:solidFill>
                <a:latin typeface="Arial"/>
                <a:cs typeface="Arial"/>
              </a:rPr>
              <a:t>м3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82818" y="2414016"/>
            <a:ext cx="871219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chemeClr val="tx1"/>
                </a:solidFill>
                <a:latin typeface="Arial"/>
                <a:cs typeface="Arial"/>
              </a:rPr>
              <a:t>&gt;</a:t>
            </a:r>
            <a:r>
              <a:rPr sz="11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chemeClr val="tx1"/>
                </a:solidFill>
                <a:latin typeface="Arial"/>
                <a:cs typeface="Arial"/>
              </a:rPr>
              <a:t>2</a:t>
            </a:r>
            <a:r>
              <a:rPr sz="11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chemeClr val="tx1"/>
                </a:solidFill>
                <a:latin typeface="Arial"/>
                <a:cs typeface="Arial"/>
              </a:rPr>
              <a:t>млн.</a:t>
            </a:r>
            <a:r>
              <a:rPr sz="1100" b="1" spc="-25" dirty="0">
                <a:solidFill>
                  <a:schemeClr val="tx1"/>
                </a:solidFill>
                <a:latin typeface="Arial"/>
                <a:cs typeface="Arial"/>
              </a:rPr>
              <a:t> м3</a:t>
            </a:r>
            <a:endParaRPr sz="11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847764" y="2747264"/>
            <a:ext cx="352483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02565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запасов</a:t>
            </a:r>
            <a:r>
              <a:rPr sz="900" b="1" spc="-4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10" dirty="0" err="1">
                <a:solidFill>
                  <a:srgbClr val="4756A0"/>
                </a:solidFill>
                <a:latin typeface="Arial"/>
                <a:cs typeface="Arial"/>
              </a:rPr>
              <a:t>строительных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900" b="1" spc="-10" dirty="0">
                <a:solidFill>
                  <a:srgbClr val="4756A0"/>
                </a:solidFill>
                <a:latin typeface="Arial"/>
                <a:cs typeface="Arial"/>
              </a:rPr>
              <a:t>материалов (щебень, глина)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68848" y="4968240"/>
            <a:ext cx="222735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общая</a:t>
            </a:r>
            <a:r>
              <a:rPr sz="11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 err="1">
                <a:solidFill>
                  <a:srgbClr val="4756A0"/>
                </a:solidFill>
                <a:latin typeface="Arial"/>
                <a:cs typeface="Arial"/>
              </a:rPr>
              <a:t>площадь</a:t>
            </a:r>
            <a:r>
              <a:rPr sz="11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1100" b="1" dirty="0">
                <a:solidFill>
                  <a:srgbClr val="4756A0"/>
                </a:solidFill>
                <a:latin typeface="Arial"/>
                <a:cs typeface="Arial"/>
              </a:rPr>
              <a:t>127,0</a:t>
            </a:r>
            <a:r>
              <a:rPr sz="11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4756A0"/>
                </a:solidFill>
                <a:latin typeface="Arial"/>
                <a:cs typeface="Arial"/>
              </a:rPr>
              <a:t>тыс.</a:t>
            </a:r>
            <a:r>
              <a:rPr sz="11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га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833795" y="5325871"/>
            <a:ext cx="125158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земли</a:t>
            </a:r>
            <a:r>
              <a:rPr sz="9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4756A0"/>
                </a:solidFill>
                <a:latin typeface="Arial"/>
                <a:cs typeface="Arial"/>
              </a:rPr>
              <a:t>с/х</a:t>
            </a:r>
            <a:r>
              <a:rPr sz="9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4756A0"/>
                </a:solidFill>
                <a:latin typeface="Arial"/>
                <a:cs typeface="Arial"/>
              </a:rPr>
              <a:t>назначения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900" dirty="0">
                <a:solidFill>
                  <a:srgbClr val="4756A0"/>
                </a:solidFill>
                <a:latin typeface="Arial"/>
                <a:cs typeface="Arial"/>
              </a:rPr>
              <a:t>89,6</a:t>
            </a:r>
            <a:r>
              <a:rPr sz="900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4756A0"/>
                </a:solidFill>
                <a:latin typeface="Arial"/>
                <a:cs typeface="Arial"/>
              </a:rPr>
              <a:t>тыс.</a:t>
            </a:r>
            <a:r>
              <a:rPr sz="9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4756A0"/>
                </a:solidFill>
                <a:latin typeface="Arial"/>
                <a:cs typeface="Arial"/>
              </a:rPr>
              <a:t>га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5833795" y="5804408"/>
            <a:ext cx="142176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dirty="0" err="1">
                <a:solidFill>
                  <a:srgbClr val="4756A0"/>
                </a:solidFill>
                <a:latin typeface="Arial"/>
                <a:cs typeface="Arial"/>
              </a:rPr>
              <a:t>земли</a:t>
            </a:r>
            <a:r>
              <a:rPr sz="9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lang="ru-RU" sz="900" b="1" spc="-10" dirty="0">
                <a:solidFill>
                  <a:srgbClr val="4756A0"/>
                </a:solidFill>
                <a:latin typeface="Arial"/>
                <a:cs typeface="Arial"/>
              </a:rPr>
              <a:t>лесного фонда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lang="ru-RU" sz="900" dirty="0">
                <a:solidFill>
                  <a:srgbClr val="4756A0"/>
                </a:solidFill>
                <a:latin typeface="Arial"/>
                <a:cs typeface="Arial"/>
              </a:rPr>
              <a:t>33,3</a:t>
            </a:r>
            <a:r>
              <a:rPr sz="900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dirty="0">
                <a:solidFill>
                  <a:srgbClr val="4756A0"/>
                </a:solidFill>
                <a:latin typeface="Arial"/>
                <a:cs typeface="Arial"/>
              </a:rPr>
              <a:t>тыс.</a:t>
            </a:r>
            <a:r>
              <a:rPr sz="900" spc="-1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4756A0"/>
                </a:solidFill>
                <a:latin typeface="Arial"/>
                <a:cs typeface="Arial"/>
              </a:rPr>
              <a:t>га</a:t>
            </a:r>
            <a:endParaRPr sz="900" dirty="0">
              <a:latin typeface="Arial"/>
              <a:cs typeface="Arial"/>
            </a:endParaRPr>
          </a:p>
        </p:txBody>
      </p:sp>
      <p:pic>
        <p:nvPicPr>
          <p:cNvPr id="38" name="object 3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01055" y="5785103"/>
            <a:ext cx="362712" cy="362712"/>
          </a:xfrm>
          <a:prstGeom prst="rect">
            <a:avLst/>
          </a:prstGeom>
        </p:spPr>
      </p:pic>
      <p:sp>
        <p:nvSpPr>
          <p:cNvPr id="39" name="object 39"/>
          <p:cNvSpPr/>
          <p:nvPr/>
        </p:nvSpPr>
        <p:spPr>
          <a:xfrm>
            <a:off x="5297766" y="2265997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2644"/>
                </a:moveTo>
                <a:lnTo>
                  <a:pt x="5351" y="156179"/>
                </a:lnTo>
                <a:lnTo>
                  <a:pt x="20596" y="113526"/>
                </a:lnTo>
                <a:lnTo>
                  <a:pt x="44518" y="75900"/>
                </a:lnTo>
                <a:lnTo>
                  <a:pt x="75900" y="44518"/>
                </a:lnTo>
                <a:lnTo>
                  <a:pt x="113526" y="20596"/>
                </a:lnTo>
                <a:lnTo>
                  <a:pt x="156179" y="5351"/>
                </a:lnTo>
                <a:lnTo>
                  <a:pt x="202644" y="0"/>
                </a:lnTo>
                <a:lnTo>
                  <a:pt x="4295192" y="0"/>
                </a:lnTo>
                <a:lnTo>
                  <a:pt x="4341658" y="5351"/>
                </a:lnTo>
                <a:lnTo>
                  <a:pt x="4384312" y="20596"/>
                </a:lnTo>
                <a:lnTo>
                  <a:pt x="4421939" y="44518"/>
                </a:lnTo>
                <a:lnTo>
                  <a:pt x="4453322" y="75900"/>
                </a:lnTo>
                <a:lnTo>
                  <a:pt x="4477244" y="113526"/>
                </a:lnTo>
                <a:lnTo>
                  <a:pt x="4492490" y="156179"/>
                </a:lnTo>
                <a:lnTo>
                  <a:pt x="4497842" y="202644"/>
                </a:lnTo>
                <a:lnTo>
                  <a:pt x="4497842" y="1280400"/>
                </a:lnTo>
                <a:lnTo>
                  <a:pt x="4492490" y="1326865"/>
                </a:lnTo>
                <a:lnTo>
                  <a:pt x="4477244" y="1369518"/>
                </a:lnTo>
                <a:lnTo>
                  <a:pt x="4453322" y="1407143"/>
                </a:lnTo>
                <a:lnTo>
                  <a:pt x="4421939" y="1438524"/>
                </a:lnTo>
                <a:lnTo>
                  <a:pt x="4384312" y="1462445"/>
                </a:lnTo>
                <a:lnTo>
                  <a:pt x="4341658" y="1477689"/>
                </a:lnTo>
                <a:lnTo>
                  <a:pt x="4295192" y="1483040"/>
                </a:lnTo>
                <a:lnTo>
                  <a:pt x="202644" y="1483040"/>
                </a:lnTo>
                <a:lnTo>
                  <a:pt x="156179" y="1477689"/>
                </a:lnTo>
                <a:lnTo>
                  <a:pt x="113526" y="1462445"/>
                </a:lnTo>
                <a:lnTo>
                  <a:pt x="75900" y="1438524"/>
                </a:lnTo>
                <a:lnTo>
                  <a:pt x="44518" y="1407143"/>
                </a:lnTo>
                <a:lnTo>
                  <a:pt x="20596" y="1369518"/>
                </a:lnTo>
                <a:lnTo>
                  <a:pt x="5351" y="1326865"/>
                </a:lnTo>
                <a:lnTo>
                  <a:pt x="0" y="1280400"/>
                </a:lnTo>
                <a:lnTo>
                  <a:pt x="0" y="202644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>
                <a:solidFill>
                  <a:prstClr val="black"/>
                </a:solidFill>
              </a:rPr>
              <a:t>Камешкирский район Пензенская область </a:t>
            </a:r>
            <a:r>
              <a:rPr spc="-10" dirty="0"/>
              <a:t>)</a:t>
            </a:r>
          </a:p>
        </p:txBody>
      </p:sp>
      <p:sp>
        <p:nvSpPr>
          <p:cNvPr id="41" name="object 4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5</a:t>
            </a:fld>
            <a:endParaRPr spc="-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722921" y="2359055"/>
            <a:ext cx="2196465" cy="4038600"/>
          </a:xfrm>
          <a:custGeom>
            <a:avLst/>
            <a:gdLst/>
            <a:ahLst/>
            <a:cxnLst/>
            <a:rect l="l" t="t" r="r" b="b"/>
            <a:pathLst>
              <a:path w="2196465" h="4038600">
                <a:moveTo>
                  <a:pt x="1961426" y="0"/>
                </a:moveTo>
                <a:lnTo>
                  <a:pt x="234568" y="0"/>
                </a:lnTo>
                <a:lnTo>
                  <a:pt x="187294" y="4765"/>
                </a:lnTo>
                <a:lnTo>
                  <a:pt x="143262" y="18433"/>
                </a:lnTo>
                <a:lnTo>
                  <a:pt x="103417" y="40059"/>
                </a:lnTo>
                <a:lnTo>
                  <a:pt x="68702" y="68702"/>
                </a:lnTo>
                <a:lnTo>
                  <a:pt x="40059" y="103417"/>
                </a:lnTo>
                <a:lnTo>
                  <a:pt x="18433" y="143262"/>
                </a:lnTo>
                <a:lnTo>
                  <a:pt x="4765" y="187294"/>
                </a:lnTo>
                <a:lnTo>
                  <a:pt x="0" y="234568"/>
                </a:lnTo>
                <a:lnTo>
                  <a:pt x="0" y="3803528"/>
                </a:lnTo>
                <a:lnTo>
                  <a:pt x="4765" y="3850803"/>
                </a:lnTo>
                <a:lnTo>
                  <a:pt x="18433" y="3894835"/>
                </a:lnTo>
                <a:lnTo>
                  <a:pt x="40059" y="3934681"/>
                </a:lnTo>
                <a:lnTo>
                  <a:pt x="68702" y="3969398"/>
                </a:lnTo>
                <a:lnTo>
                  <a:pt x="103417" y="3998041"/>
                </a:lnTo>
                <a:lnTo>
                  <a:pt x="143262" y="4019669"/>
                </a:lnTo>
                <a:lnTo>
                  <a:pt x="187294" y="4033337"/>
                </a:lnTo>
                <a:lnTo>
                  <a:pt x="234568" y="4038103"/>
                </a:lnTo>
                <a:lnTo>
                  <a:pt x="1961426" y="4038103"/>
                </a:lnTo>
                <a:lnTo>
                  <a:pt x="2008701" y="4033337"/>
                </a:lnTo>
                <a:lnTo>
                  <a:pt x="2052732" y="4019669"/>
                </a:lnTo>
                <a:lnTo>
                  <a:pt x="2092577" y="3998041"/>
                </a:lnTo>
                <a:lnTo>
                  <a:pt x="2127292" y="3969398"/>
                </a:lnTo>
                <a:lnTo>
                  <a:pt x="2155935" y="3934681"/>
                </a:lnTo>
                <a:lnTo>
                  <a:pt x="2177562" y="3894835"/>
                </a:lnTo>
                <a:lnTo>
                  <a:pt x="2191229" y="3850803"/>
                </a:lnTo>
                <a:lnTo>
                  <a:pt x="2195995" y="3803528"/>
                </a:lnTo>
                <a:lnTo>
                  <a:pt x="2195995" y="234568"/>
                </a:lnTo>
                <a:lnTo>
                  <a:pt x="2191229" y="187294"/>
                </a:lnTo>
                <a:lnTo>
                  <a:pt x="2177562" y="143262"/>
                </a:lnTo>
                <a:lnTo>
                  <a:pt x="2155935" y="103417"/>
                </a:lnTo>
                <a:lnTo>
                  <a:pt x="2127292" y="68702"/>
                </a:lnTo>
                <a:lnTo>
                  <a:pt x="2092577" y="40059"/>
                </a:lnTo>
                <a:lnTo>
                  <a:pt x="2052732" y="18433"/>
                </a:lnTo>
                <a:lnTo>
                  <a:pt x="2008701" y="4765"/>
                </a:lnTo>
                <a:lnTo>
                  <a:pt x="196142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7598612" y="1376768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9" y="0"/>
                </a:moveTo>
                <a:lnTo>
                  <a:pt x="225475" y="0"/>
                </a:lnTo>
                <a:lnTo>
                  <a:pt x="180035" y="4580"/>
                </a:lnTo>
                <a:lnTo>
                  <a:pt x="137711" y="17717"/>
                </a:lnTo>
                <a:lnTo>
                  <a:pt x="99411" y="38505"/>
                </a:lnTo>
                <a:lnTo>
                  <a:pt x="66041" y="66036"/>
                </a:lnTo>
                <a:lnTo>
                  <a:pt x="38508" y="99406"/>
                </a:lnTo>
                <a:lnTo>
                  <a:pt x="17719" y="137706"/>
                </a:lnTo>
                <a:lnTo>
                  <a:pt x="4581" y="180031"/>
                </a:lnTo>
                <a:lnTo>
                  <a:pt x="0" y="225475"/>
                </a:lnTo>
                <a:lnTo>
                  <a:pt x="0" y="550113"/>
                </a:lnTo>
                <a:lnTo>
                  <a:pt x="4581" y="595553"/>
                </a:lnTo>
                <a:lnTo>
                  <a:pt x="17719" y="637877"/>
                </a:lnTo>
                <a:lnTo>
                  <a:pt x="38508" y="676177"/>
                </a:lnTo>
                <a:lnTo>
                  <a:pt x="66041" y="709547"/>
                </a:lnTo>
                <a:lnTo>
                  <a:pt x="99411" y="737080"/>
                </a:lnTo>
                <a:lnTo>
                  <a:pt x="137711" y="757869"/>
                </a:lnTo>
                <a:lnTo>
                  <a:pt x="180035" y="771007"/>
                </a:lnTo>
                <a:lnTo>
                  <a:pt x="225475" y="775588"/>
                </a:lnTo>
                <a:lnTo>
                  <a:pt x="1970519" y="775588"/>
                </a:lnTo>
                <a:lnTo>
                  <a:pt x="2015959" y="771007"/>
                </a:lnTo>
                <a:lnTo>
                  <a:pt x="2058283" y="757869"/>
                </a:lnTo>
                <a:lnTo>
                  <a:pt x="2096583" y="737080"/>
                </a:lnTo>
                <a:lnTo>
                  <a:pt x="2129953" y="709547"/>
                </a:lnTo>
                <a:lnTo>
                  <a:pt x="2157486" y="676177"/>
                </a:lnTo>
                <a:lnTo>
                  <a:pt x="2178275" y="637877"/>
                </a:lnTo>
                <a:lnTo>
                  <a:pt x="2191414" y="595553"/>
                </a:lnTo>
                <a:lnTo>
                  <a:pt x="2195995" y="550113"/>
                </a:lnTo>
                <a:lnTo>
                  <a:pt x="2195995" y="225475"/>
                </a:lnTo>
                <a:lnTo>
                  <a:pt x="2191414" y="180031"/>
                </a:lnTo>
                <a:lnTo>
                  <a:pt x="2178275" y="137706"/>
                </a:lnTo>
                <a:lnTo>
                  <a:pt x="2157486" y="99406"/>
                </a:lnTo>
                <a:lnTo>
                  <a:pt x="2129953" y="66036"/>
                </a:lnTo>
                <a:lnTo>
                  <a:pt x="2096583" y="38505"/>
                </a:lnTo>
                <a:lnTo>
                  <a:pt x="2058283" y="17717"/>
                </a:lnTo>
                <a:lnTo>
                  <a:pt x="2015959" y="4580"/>
                </a:lnTo>
                <a:lnTo>
                  <a:pt x="197051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789354" y="1831848"/>
            <a:ext cx="1815464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КУЛЬТУРА</a:t>
            </a:r>
            <a:r>
              <a:rPr sz="11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ИСКУССТВО</a:t>
            </a:r>
            <a:endParaRPr sz="11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785786" y="2426715"/>
            <a:ext cx="1467485" cy="5514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0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25" dirty="0" err="1">
                <a:solidFill>
                  <a:srgbClr val="4756A0"/>
                </a:solidFill>
                <a:latin typeface="Arial"/>
                <a:cs typeface="Arial"/>
              </a:rPr>
              <a:t>клубных</a:t>
            </a:r>
            <a:r>
              <a:rPr sz="1100" b="1" spc="-35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10" dirty="0" err="1">
                <a:solidFill>
                  <a:srgbClr val="4756A0"/>
                </a:solidFill>
                <a:latin typeface="Arial"/>
                <a:cs typeface="Arial"/>
              </a:rPr>
              <a:t>учреждений</a:t>
            </a:r>
            <a:r>
              <a:rPr lang="ru-RU" sz="1100" b="1" spc="-10" dirty="0">
                <a:solidFill>
                  <a:srgbClr val="4756A0"/>
                </a:solidFill>
                <a:latin typeface="Arial"/>
                <a:cs typeface="Arial"/>
              </a:rPr>
              <a:t> и филиалов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85786" y="5416803"/>
            <a:ext cx="1812289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3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30" dirty="0" err="1">
                <a:solidFill>
                  <a:srgbClr val="4756A0"/>
                </a:solidFill>
                <a:latin typeface="Arial"/>
                <a:cs typeface="Arial"/>
              </a:rPr>
              <a:t>туристических</a:t>
            </a:r>
            <a:r>
              <a:rPr sz="1100" b="1" spc="5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10" dirty="0" err="1">
                <a:solidFill>
                  <a:srgbClr val="4756A0"/>
                </a:solidFill>
                <a:latin typeface="Arial"/>
                <a:cs typeface="Arial"/>
              </a:rPr>
              <a:t>маршрут</a:t>
            </a:r>
            <a:r>
              <a:rPr lang="ru-RU" sz="1100" b="1" spc="-10" dirty="0">
                <a:solidFill>
                  <a:srgbClr val="4756A0"/>
                </a:solidFill>
                <a:latin typeface="Arial"/>
                <a:cs typeface="Arial"/>
              </a:rPr>
              <a:t>а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785786" y="4670044"/>
            <a:ext cx="82804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11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20" dirty="0" err="1">
                <a:solidFill>
                  <a:srgbClr val="4756A0"/>
                </a:solidFill>
                <a:latin typeface="Arial"/>
                <a:cs typeface="Arial"/>
              </a:rPr>
              <a:t>памятников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85786" y="3173475"/>
            <a:ext cx="73914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1600" b="1" spc="-25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0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библиотек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СОЦИАЛЬНАЯ</a:t>
            </a:r>
            <a:r>
              <a:rPr spc="-110" dirty="0"/>
              <a:t> </a:t>
            </a:r>
            <a:r>
              <a:rPr spc="-35" dirty="0"/>
              <a:t>ИНФРАСТРУКТУРА</a:t>
            </a:r>
          </a:p>
        </p:txBody>
      </p:sp>
      <p:sp>
        <p:nvSpPr>
          <p:cNvPr id="11" name="object 11"/>
          <p:cNvSpPr/>
          <p:nvPr/>
        </p:nvSpPr>
        <p:spPr>
          <a:xfrm>
            <a:off x="627016" y="163626"/>
            <a:ext cx="1811655" cy="274320"/>
          </a:xfrm>
          <a:custGeom>
            <a:avLst/>
            <a:gdLst/>
            <a:ahLst/>
            <a:cxnLst/>
            <a:rect l="l" t="t" r="r" b="b"/>
            <a:pathLst>
              <a:path w="1811655" h="274320">
                <a:moveTo>
                  <a:pt x="1674464" y="0"/>
                </a:moveTo>
                <a:lnTo>
                  <a:pt x="136921" y="0"/>
                </a:lnTo>
                <a:lnTo>
                  <a:pt x="93643" y="6980"/>
                </a:lnTo>
                <a:lnTo>
                  <a:pt x="56057" y="26418"/>
                </a:lnTo>
                <a:lnTo>
                  <a:pt x="26417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7" y="217790"/>
                </a:lnTo>
                <a:lnTo>
                  <a:pt x="56057" y="247431"/>
                </a:lnTo>
                <a:lnTo>
                  <a:pt x="93643" y="266869"/>
                </a:lnTo>
                <a:lnTo>
                  <a:pt x="136921" y="273850"/>
                </a:lnTo>
                <a:lnTo>
                  <a:pt x="1674464" y="273850"/>
                </a:lnTo>
                <a:lnTo>
                  <a:pt x="1717740" y="266869"/>
                </a:lnTo>
                <a:lnTo>
                  <a:pt x="1755325" y="247431"/>
                </a:lnTo>
                <a:lnTo>
                  <a:pt x="1784965" y="217790"/>
                </a:lnTo>
                <a:lnTo>
                  <a:pt x="1804402" y="180200"/>
                </a:lnTo>
                <a:lnTo>
                  <a:pt x="1811383" y="136918"/>
                </a:lnTo>
                <a:lnTo>
                  <a:pt x="1804402" y="93642"/>
                </a:lnTo>
                <a:lnTo>
                  <a:pt x="1784965" y="56057"/>
                </a:lnTo>
                <a:lnTo>
                  <a:pt x="1755325" y="26418"/>
                </a:lnTo>
                <a:lnTo>
                  <a:pt x="1717740" y="6980"/>
                </a:lnTo>
                <a:lnTo>
                  <a:pt x="1674464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62420" y="227076"/>
            <a:ext cx="14922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dirty="0">
                <a:solidFill>
                  <a:srgbClr val="FFFFFF"/>
                </a:solidFill>
                <a:latin typeface="Arial"/>
                <a:cs typeface="Arial"/>
              </a:rPr>
              <a:t>социальная</a:t>
            </a:r>
            <a:r>
              <a:rPr sz="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инфраструктура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27015" y="2313131"/>
            <a:ext cx="2276592" cy="4032088"/>
            <a:chOff x="654315" y="2293023"/>
            <a:chExt cx="2276592" cy="4032088"/>
          </a:xfrm>
        </p:grpSpPr>
        <p:sp>
          <p:nvSpPr>
            <p:cNvPr id="14" name="object 14"/>
            <p:cNvSpPr/>
            <p:nvPr/>
          </p:nvSpPr>
          <p:spPr>
            <a:xfrm>
              <a:off x="654315" y="2293023"/>
              <a:ext cx="2276592" cy="4032088"/>
            </a:xfrm>
            <a:custGeom>
              <a:avLst/>
              <a:gdLst/>
              <a:ahLst/>
              <a:cxnLst/>
              <a:rect l="l" t="t" r="r" b="b"/>
              <a:pathLst>
                <a:path w="2196465" h="4038600">
                  <a:moveTo>
                    <a:pt x="1961422" y="0"/>
                  </a:moveTo>
                  <a:lnTo>
                    <a:pt x="234576" y="0"/>
                  </a:lnTo>
                  <a:lnTo>
                    <a:pt x="187301" y="4765"/>
                  </a:lnTo>
                  <a:lnTo>
                    <a:pt x="143268" y="18433"/>
                  </a:lnTo>
                  <a:lnTo>
                    <a:pt x="103422" y="40059"/>
                  </a:lnTo>
                  <a:lnTo>
                    <a:pt x="68706" y="68702"/>
                  </a:lnTo>
                  <a:lnTo>
                    <a:pt x="40062" y="103417"/>
                  </a:lnTo>
                  <a:lnTo>
                    <a:pt x="18434" y="143262"/>
                  </a:lnTo>
                  <a:lnTo>
                    <a:pt x="4765" y="187294"/>
                  </a:lnTo>
                  <a:lnTo>
                    <a:pt x="0" y="234568"/>
                  </a:lnTo>
                  <a:lnTo>
                    <a:pt x="0" y="3803528"/>
                  </a:lnTo>
                  <a:lnTo>
                    <a:pt x="4765" y="3850803"/>
                  </a:lnTo>
                  <a:lnTo>
                    <a:pt x="18434" y="3894835"/>
                  </a:lnTo>
                  <a:lnTo>
                    <a:pt x="40062" y="3934681"/>
                  </a:lnTo>
                  <a:lnTo>
                    <a:pt x="68706" y="3969398"/>
                  </a:lnTo>
                  <a:lnTo>
                    <a:pt x="103422" y="3998041"/>
                  </a:lnTo>
                  <a:lnTo>
                    <a:pt x="143268" y="4019669"/>
                  </a:lnTo>
                  <a:lnTo>
                    <a:pt x="187301" y="4033337"/>
                  </a:lnTo>
                  <a:lnTo>
                    <a:pt x="234576" y="4038103"/>
                  </a:lnTo>
                  <a:lnTo>
                    <a:pt x="1961422" y="4038103"/>
                  </a:lnTo>
                  <a:lnTo>
                    <a:pt x="2008697" y="4033337"/>
                  </a:lnTo>
                  <a:lnTo>
                    <a:pt x="2052730" y="4019669"/>
                  </a:lnTo>
                  <a:lnTo>
                    <a:pt x="2092577" y="3998041"/>
                  </a:lnTo>
                  <a:lnTo>
                    <a:pt x="2127295" y="3969398"/>
                  </a:lnTo>
                  <a:lnTo>
                    <a:pt x="2155940" y="3934681"/>
                  </a:lnTo>
                  <a:lnTo>
                    <a:pt x="2177568" y="3894835"/>
                  </a:lnTo>
                  <a:lnTo>
                    <a:pt x="2191237" y="3850803"/>
                  </a:lnTo>
                  <a:lnTo>
                    <a:pt x="2196003" y="3803528"/>
                  </a:lnTo>
                  <a:lnTo>
                    <a:pt x="2196003" y="234568"/>
                  </a:lnTo>
                  <a:lnTo>
                    <a:pt x="2191237" y="187294"/>
                  </a:lnTo>
                  <a:lnTo>
                    <a:pt x="2177568" y="143262"/>
                  </a:lnTo>
                  <a:lnTo>
                    <a:pt x="2155940" y="103417"/>
                  </a:lnTo>
                  <a:lnTo>
                    <a:pt x="2127295" y="68702"/>
                  </a:lnTo>
                  <a:lnTo>
                    <a:pt x="2092577" y="40059"/>
                  </a:lnTo>
                  <a:lnTo>
                    <a:pt x="2052730" y="18433"/>
                  </a:lnTo>
                  <a:lnTo>
                    <a:pt x="2008697" y="4765"/>
                  </a:lnTo>
                  <a:lnTo>
                    <a:pt x="1961422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 lang="ru-RU" sz="1400" b="1" spc="-20" dirty="0" err="1">
                <a:solidFill>
                  <a:srgbClr val="A6A6A6"/>
                </a:solidFill>
                <a:latin typeface="Arial"/>
                <a:cs typeface="Arial"/>
              </a:endParaRPr>
            </a:p>
            <a:p>
              <a:endParaRPr sz="1400"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1720735" y="2439746"/>
              <a:ext cx="0" cy="3698240"/>
            </a:xfrm>
            <a:custGeom>
              <a:avLst/>
              <a:gdLst/>
              <a:ahLst/>
              <a:cxnLst/>
              <a:rect l="l" t="t" r="r" b="b"/>
              <a:pathLst>
                <a:path h="3698240">
                  <a:moveTo>
                    <a:pt x="0" y="0"/>
                  </a:moveTo>
                  <a:lnTo>
                    <a:pt x="1" y="3698052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1400"/>
            </a:p>
          </p:txBody>
        </p:sp>
      </p:grpSp>
      <p:sp>
        <p:nvSpPr>
          <p:cNvPr id="16" name="object 16"/>
          <p:cNvSpPr/>
          <p:nvPr/>
        </p:nvSpPr>
        <p:spPr>
          <a:xfrm>
            <a:off x="627015" y="1376768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5" y="0"/>
                </a:moveTo>
                <a:lnTo>
                  <a:pt x="225482" y="0"/>
                </a:lnTo>
                <a:lnTo>
                  <a:pt x="180039" y="4580"/>
                </a:lnTo>
                <a:lnTo>
                  <a:pt x="137714" y="17717"/>
                </a:lnTo>
                <a:lnTo>
                  <a:pt x="99413" y="38505"/>
                </a:lnTo>
                <a:lnTo>
                  <a:pt x="66042" y="66036"/>
                </a:lnTo>
                <a:lnTo>
                  <a:pt x="38508" y="99406"/>
                </a:lnTo>
                <a:lnTo>
                  <a:pt x="17719" y="137706"/>
                </a:lnTo>
                <a:lnTo>
                  <a:pt x="4581" y="180031"/>
                </a:lnTo>
                <a:lnTo>
                  <a:pt x="0" y="225475"/>
                </a:lnTo>
                <a:lnTo>
                  <a:pt x="0" y="550113"/>
                </a:lnTo>
                <a:lnTo>
                  <a:pt x="4581" y="595553"/>
                </a:lnTo>
                <a:lnTo>
                  <a:pt x="17719" y="637877"/>
                </a:lnTo>
                <a:lnTo>
                  <a:pt x="38508" y="676177"/>
                </a:lnTo>
                <a:lnTo>
                  <a:pt x="66042" y="709547"/>
                </a:lnTo>
                <a:lnTo>
                  <a:pt x="99413" y="737080"/>
                </a:lnTo>
                <a:lnTo>
                  <a:pt x="137714" y="757869"/>
                </a:lnTo>
                <a:lnTo>
                  <a:pt x="180039" y="771007"/>
                </a:lnTo>
                <a:lnTo>
                  <a:pt x="225482" y="775588"/>
                </a:lnTo>
                <a:lnTo>
                  <a:pt x="1970515" y="775588"/>
                </a:lnTo>
                <a:lnTo>
                  <a:pt x="2015959" y="771007"/>
                </a:lnTo>
                <a:lnTo>
                  <a:pt x="2058286" y="757869"/>
                </a:lnTo>
                <a:lnTo>
                  <a:pt x="2096589" y="737080"/>
                </a:lnTo>
                <a:lnTo>
                  <a:pt x="2129960" y="709547"/>
                </a:lnTo>
                <a:lnTo>
                  <a:pt x="2157494" y="676177"/>
                </a:lnTo>
                <a:lnTo>
                  <a:pt x="2178284" y="637877"/>
                </a:lnTo>
                <a:lnTo>
                  <a:pt x="2191422" y="595553"/>
                </a:lnTo>
                <a:lnTo>
                  <a:pt x="2196003" y="550113"/>
                </a:lnTo>
                <a:lnTo>
                  <a:pt x="2196003" y="225475"/>
                </a:lnTo>
                <a:lnTo>
                  <a:pt x="2191422" y="180031"/>
                </a:lnTo>
                <a:lnTo>
                  <a:pt x="2178284" y="137706"/>
                </a:lnTo>
                <a:lnTo>
                  <a:pt x="2157494" y="99406"/>
                </a:lnTo>
                <a:lnTo>
                  <a:pt x="2129960" y="66036"/>
                </a:lnTo>
                <a:lnTo>
                  <a:pt x="2096589" y="38505"/>
                </a:lnTo>
                <a:lnTo>
                  <a:pt x="2058286" y="17717"/>
                </a:lnTo>
                <a:lnTo>
                  <a:pt x="2015959" y="4580"/>
                </a:lnTo>
                <a:lnTo>
                  <a:pt x="1970515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163834" y="1844040"/>
            <a:ext cx="1122045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ОБРАЗОВАНИЕ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2288" y="1459991"/>
            <a:ext cx="365760" cy="365760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814195" y="2426715"/>
            <a:ext cx="2508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2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815807" y="2423667"/>
            <a:ext cx="476884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A6A6A6"/>
                </a:solidFill>
                <a:latin typeface="Arial"/>
                <a:cs typeface="Arial"/>
              </a:rPr>
              <a:t>184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815807" y="2639568"/>
            <a:ext cx="1115100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000" b="1" spc="-20" dirty="0">
                <a:solidFill>
                  <a:srgbClr val="A6A6A6"/>
                </a:solidFill>
                <a:latin typeface="Arial"/>
                <a:cs typeface="Arial"/>
              </a:rPr>
              <a:t>обучающихс</a:t>
            </a:r>
            <a:r>
              <a:rPr lang="ru-RU" sz="1100" b="1" spc="-20" dirty="0">
                <a:solidFill>
                  <a:srgbClr val="A6A6A6"/>
                </a:solidFill>
                <a:latin typeface="Arial"/>
                <a:cs typeface="Arial"/>
              </a:rPr>
              <a:t>я</a:t>
            </a:r>
            <a:endParaRPr sz="1100" b="1" dirty="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365565" y="2511044"/>
            <a:ext cx="240029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b="1" spc="-10" dirty="0">
                <a:solidFill>
                  <a:srgbClr val="A6A6A6"/>
                </a:solidFill>
                <a:latin typeface="Arial"/>
                <a:cs typeface="Arial"/>
              </a:rPr>
              <a:t>*</a:t>
            </a:r>
            <a:endParaRPr sz="600" dirty="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815807" y="4666995"/>
            <a:ext cx="1007673" cy="397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25" dirty="0">
                <a:solidFill>
                  <a:srgbClr val="A6A6A6"/>
                </a:solidFill>
                <a:latin typeface="Arial"/>
                <a:cs typeface="Arial"/>
              </a:rPr>
              <a:t>91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lang="ru-RU" sz="1100" b="1" spc="-20" dirty="0" err="1">
                <a:solidFill>
                  <a:srgbClr val="A6A6A6"/>
                </a:solidFill>
                <a:latin typeface="Arial"/>
                <a:cs typeface="Arial"/>
              </a:rPr>
              <a:t>обу</a:t>
            </a:r>
            <a:r>
              <a:rPr sz="1100" b="1" spc="-20" dirty="0" err="1">
                <a:solidFill>
                  <a:srgbClr val="A6A6A6"/>
                </a:solidFill>
                <a:latin typeface="Arial"/>
                <a:cs typeface="Arial"/>
              </a:rPr>
              <a:t>ча</a:t>
            </a:r>
            <a:r>
              <a:rPr lang="ru-RU" sz="1100" b="1" spc="-20" dirty="0">
                <a:solidFill>
                  <a:srgbClr val="A6A6A6"/>
                </a:solidFill>
                <a:latin typeface="Arial"/>
                <a:cs typeface="Arial"/>
              </a:rPr>
              <a:t>ю</a:t>
            </a:r>
            <a:r>
              <a:rPr sz="1100" b="1" spc="-20" dirty="0" err="1">
                <a:solidFill>
                  <a:srgbClr val="A6A6A6"/>
                </a:solidFill>
                <a:latin typeface="Arial"/>
                <a:cs typeface="Arial"/>
              </a:rPr>
              <a:t>щихся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14195" y="3920235"/>
            <a:ext cx="25082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5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14195" y="4086464"/>
            <a:ext cx="846455" cy="129650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100" b="1" spc="-20" dirty="0" err="1">
                <a:solidFill>
                  <a:srgbClr val="4756A0"/>
                </a:solidFill>
                <a:latin typeface="Arial"/>
                <a:cs typeface="Arial"/>
              </a:rPr>
              <a:t>учреждени</a:t>
            </a:r>
            <a:r>
              <a:rPr lang="ru-RU" sz="1100" b="1" spc="-20" dirty="0">
                <a:solidFill>
                  <a:srgbClr val="4756A0"/>
                </a:solidFill>
                <a:latin typeface="Arial"/>
                <a:cs typeface="Arial"/>
              </a:rPr>
              <a:t>й</a:t>
            </a:r>
            <a:endParaRPr sz="1100" dirty="0">
              <a:latin typeface="Arial"/>
              <a:cs typeface="Arial"/>
            </a:endParaRPr>
          </a:p>
          <a:p>
            <a:pPr marL="12700" marR="140970">
              <a:lnSpc>
                <a:spcPts val="980"/>
              </a:lnSpc>
              <a:spcBef>
                <a:spcPts val="434"/>
              </a:spcBef>
            </a:pPr>
            <a:r>
              <a:rPr sz="900" spc="-10" dirty="0">
                <a:solidFill>
                  <a:srgbClr val="4756A0"/>
                </a:solidFill>
                <a:latin typeface="Arial"/>
                <a:cs typeface="Arial"/>
              </a:rPr>
              <a:t>школьного образования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ts val="1810"/>
              </a:lnSpc>
              <a:spcBef>
                <a:spcPts val="490"/>
              </a:spcBef>
            </a:pPr>
            <a:r>
              <a:rPr lang="ru-RU" sz="1600" b="1" spc="-50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10" dirty="0" err="1">
                <a:solidFill>
                  <a:srgbClr val="4756A0"/>
                </a:solidFill>
                <a:latin typeface="Arial"/>
                <a:cs typeface="Arial"/>
              </a:rPr>
              <a:t>учреждени</a:t>
            </a:r>
            <a:r>
              <a:rPr lang="ru-RU" sz="1100" b="1" spc="-10" dirty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endParaRPr sz="1100" dirty="0">
              <a:latin typeface="Arial"/>
              <a:cs typeface="Arial"/>
            </a:endParaRPr>
          </a:p>
          <a:p>
            <a:pPr marL="12700" marR="140970">
              <a:lnSpc>
                <a:spcPts val="980"/>
              </a:lnSpc>
              <a:spcBef>
                <a:spcPts val="409"/>
              </a:spcBef>
            </a:pPr>
            <a:r>
              <a:rPr sz="900" spc="-10" dirty="0">
                <a:solidFill>
                  <a:srgbClr val="4756A0"/>
                </a:solidFill>
                <a:latin typeface="Arial"/>
                <a:cs typeface="Arial"/>
              </a:rPr>
              <a:t>проф. </a:t>
            </a:r>
            <a:r>
              <a:rPr sz="900" spc="-10" dirty="0" err="1">
                <a:solidFill>
                  <a:srgbClr val="4756A0"/>
                </a:solidFill>
                <a:latin typeface="Arial"/>
                <a:cs typeface="Arial"/>
              </a:rPr>
              <a:t>образования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790406" y="3856135"/>
            <a:ext cx="996749" cy="534121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65"/>
              </a:spcBef>
            </a:pPr>
            <a:r>
              <a:rPr lang="ru-RU" sz="2400" b="1" baseline="-12152" dirty="0">
                <a:solidFill>
                  <a:srgbClr val="A6A6A6"/>
                </a:solidFill>
                <a:latin typeface="Arial"/>
                <a:cs typeface="Arial"/>
              </a:rPr>
              <a:t>772</a:t>
            </a:r>
            <a:endParaRPr lang="ru-RU" sz="2400" b="1" spc="82" baseline="-12152" dirty="0">
              <a:solidFill>
                <a:srgbClr val="A6A6A6"/>
              </a:solidFill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265"/>
              </a:spcBef>
            </a:pPr>
            <a:r>
              <a:rPr lang="ru-RU" sz="1400" b="1" spc="82" baseline="-12152" dirty="0">
                <a:solidFill>
                  <a:srgbClr val="A6A6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14195" y="2596670"/>
            <a:ext cx="846455" cy="128905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100" b="1" spc="-10" dirty="0" err="1">
                <a:solidFill>
                  <a:srgbClr val="4756A0"/>
                </a:solidFill>
                <a:latin typeface="Arial"/>
                <a:cs typeface="Arial"/>
              </a:rPr>
              <a:t>учреждени</a:t>
            </a:r>
            <a:r>
              <a:rPr lang="ru-RU" sz="1100" b="1" spc="-10" dirty="0">
                <a:solidFill>
                  <a:srgbClr val="4756A0"/>
                </a:solidFill>
                <a:latin typeface="Arial"/>
                <a:cs typeface="Arial"/>
              </a:rPr>
              <a:t>я</a:t>
            </a:r>
            <a:endParaRPr sz="1100" dirty="0">
              <a:latin typeface="Arial"/>
              <a:cs typeface="Arial"/>
            </a:endParaRPr>
          </a:p>
          <a:p>
            <a:pPr marL="12700" marR="129539">
              <a:lnSpc>
                <a:spcPts val="1010"/>
              </a:lnSpc>
              <a:spcBef>
                <a:spcPts val="390"/>
              </a:spcBef>
            </a:pPr>
            <a:r>
              <a:rPr sz="900" spc="-10" dirty="0">
                <a:solidFill>
                  <a:srgbClr val="4756A0"/>
                </a:solidFill>
                <a:latin typeface="Arial"/>
                <a:cs typeface="Arial"/>
              </a:rPr>
              <a:t>дошкольного образования</a:t>
            </a:r>
            <a:endParaRPr sz="900" dirty="0">
              <a:latin typeface="Arial"/>
              <a:cs typeface="Arial"/>
            </a:endParaRPr>
          </a:p>
          <a:p>
            <a:pPr marL="12700">
              <a:lnSpc>
                <a:spcPts val="1810"/>
              </a:lnSpc>
              <a:spcBef>
                <a:spcPts val="450"/>
              </a:spcBef>
            </a:pPr>
            <a:r>
              <a:rPr lang="ru-RU" sz="1600" b="1" spc="-50" dirty="0">
                <a:solidFill>
                  <a:srgbClr val="4756A0"/>
                </a:solidFill>
                <a:latin typeface="Arial"/>
                <a:cs typeface="Arial"/>
              </a:rPr>
              <a:t>3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20" dirty="0" err="1">
                <a:solidFill>
                  <a:srgbClr val="4756A0"/>
                </a:solidFill>
                <a:latin typeface="Arial"/>
                <a:cs typeface="Arial"/>
              </a:rPr>
              <a:t>учреждени</a:t>
            </a:r>
            <a:r>
              <a:rPr lang="ru-RU" sz="1100" b="1" spc="-20" dirty="0">
                <a:solidFill>
                  <a:srgbClr val="4756A0"/>
                </a:solidFill>
                <a:latin typeface="Arial"/>
                <a:cs typeface="Arial"/>
              </a:rPr>
              <a:t>я</a:t>
            </a:r>
            <a:endParaRPr sz="1100" dirty="0">
              <a:latin typeface="Arial"/>
              <a:cs typeface="Arial"/>
            </a:endParaRPr>
          </a:p>
          <a:p>
            <a:pPr marL="12700" marR="140970">
              <a:lnSpc>
                <a:spcPts val="1010"/>
              </a:lnSpc>
              <a:spcBef>
                <a:spcPts val="390"/>
              </a:spcBef>
            </a:pPr>
            <a:r>
              <a:rPr sz="900" spc="-20" dirty="0">
                <a:solidFill>
                  <a:srgbClr val="4756A0"/>
                </a:solidFill>
                <a:latin typeface="Arial"/>
                <a:cs typeface="Arial"/>
              </a:rPr>
              <a:t>доп. </a:t>
            </a:r>
            <a:r>
              <a:rPr sz="900" spc="-10" dirty="0">
                <a:solidFill>
                  <a:srgbClr val="4756A0"/>
                </a:solidFill>
                <a:latin typeface="Arial"/>
                <a:cs typeface="Arial"/>
              </a:rPr>
              <a:t>образования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815807" y="3173475"/>
            <a:ext cx="971349" cy="4873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20" dirty="0">
                <a:solidFill>
                  <a:srgbClr val="A6A6A6"/>
                </a:solidFill>
                <a:latin typeface="Arial"/>
                <a:cs typeface="Arial"/>
              </a:rPr>
              <a:t>1025</a:t>
            </a:r>
          </a:p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000" dirty="0">
                <a:latin typeface="Arial"/>
                <a:cs typeface="Arial"/>
              </a:rPr>
              <a:t>обучающихся</a:t>
            </a:r>
            <a:endParaRPr sz="1000" dirty="0">
              <a:latin typeface="Arial"/>
              <a:cs typeface="Arial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2954591" y="2269718"/>
            <a:ext cx="2196465" cy="3169920"/>
          </a:xfrm>
          <a:custGeom>
            <a:avLst/>
            <a:gdLst/>
            <a:ahLst/>
            <a:cxnLst/>
            <a:rect l="l" t="t" r="r" b="b"/>
            <a:pathLst>
              <a:path w="2196465" h="3169920">
                <a:moveTo>
                  <a:pt x="1961426" y="0"/>
                </a:moveTo>
                <a:lnTo>
                  <a:pt x="234581" y="0"/>
                </a:lnTo>
                <a:lnTo>
                  <a:pt x="187306" y="4765"/>
                </a:lnTo>
                <a:lnTo>
                  <a:pt x="143273" y="18433"/>
                </a:lnTo>
                <a:lnTo>
                  <a:pt x="103426" y="40059"/>
                </a:lnTo>
                <a:lnTo>
                  <a:pt x="68708" y="68702"/>
                </a:lnTo>
                <a:lnTo>
                  <a:pt x="40063" y="103417"/>
                </a:lnTo>
                <a:lnTo>
                  <a:pt x="18435" y="143262"/>
                </a:lnTo>
                <a:lnTo>
                  <a:pt x="4765" y="187294"/>
                </a:lnTo>
                <a:lnTo>
                  <a:pt x="0" y="234568"/>
                </a:lnTo>
                <a:lnTo>
                  <a:pt x="0" y="2935147"/>
                </a:lnTo>
                <a:lnTo>
                  <a:pt x="4765" y="2982422"/>
                </a:lnTo>
                <a:lnTo>
                  <a:pt x="18435" y="3026454"/>
                </a:lnTo>
                <a:lnTo>
                  <a:pt x="40063" y="3066299"/>
                </a:lnTo>
                <a:lnTo>
                  <a:pt x="68708" y="3101014"/>
                </a:lnTo>
                <a:lnTo>
                  <a:pt x="103426" y="3129657"/>
                </a:lnTo>
                <a:lnTo>
                  <a:pt x="143273" y="3151283"/>
                </a:lnTo>
                <a:lnTo>
                  <a:pt x="187306" y="3164951"/>
                </a:lnTo>
                <a:lnTo>
                  <a:pt x="234581" y="3169716"/>
                </a:lnTo>
                <a:lnTo>
                  <a:pt x="1961426" y="3169716"/>
                </a:lnTo>
                <a:lnTo>
                  <a:pt x="2008701" y="3164951"/>
                </a:lnTo>
                <a:lnTo>
                  <a:pt x="2052732" y="3151283"/>
                </a:lnTo>
                <a:lnTo>
                  <a:pt x="2092577" y="3129657"/>
                </a:lnTo>
                <a:lnTo>
                  <a:pt x="2127292" y="3101014"/>
                </a:lnTo>
                <a:lnTo>
                  <a:pt x="2155935" y="3066299"/>
                </a:lnTo>
                <a:lnTo>
                  <a:pt x="2177562" y="3026454"/>
                </a:lnTo>
                <a:lnTo>
                  <a:pt x="2191229" y="2982422"/>
                </a:lnTo>
                <a:lnTo>
                  <a:pt x="2195995" y="2935147"/>
                </a:lnTo>
                <a:lnTo>
                  <a:pt x="2195995" y="234568"/>
                </a:lnTo>
                <a:lnTo>
                  <a:pt x="2191229" y="187294"/>
                </a:lnTo>
                <a:lnTo>
                  <a:pt x="2177562" y="143262"/>
                </a:lnTo>
                <a:lnTo>
                  <a:pt x="2155935" y="103417"/>
                </a:lnTo>
                <a:lnTo>
                  <a:pt x="2127292" y="68702"/>
                </a:lnTo>
                <a:lnTo>
                  <a:pt x="2092577" y="40059"/>
                </a:lnTo>
                <a:lnTo>
                  <a:pt x="2052732" y="18433"/>
                </a:lnTo>
                <a:lnTo>
                  <a:pt x="2008701" y="4765"/>
                </a:lnTo>
                <a:lnTo>
                  <a:pt x="196142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954591" y="1376768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9" y="0"/>
                </a:moveTo>
                <a:lnTo>
                  <a:pt x="225488" y="0"/>
                </a:lnTo>
                <a:lnTo>
                  <a:pt x="180044" y="4580"/>
                </a:lnTo>
                <a:lnTo>
                  <a:pt x="137717" y="17717"/>
                </a:lnTo>
                <a:lnTo>
                  <a:pt x="99414" y="38505"/>
                </a:lnTo>
                <a:lnTo>
                  <a:pt x="66043" y="66036"/>
                </a:lnTo>
                <a:lnTo>
                  <a:pt x="38509" y="99406"/>
                </a:lnTo>
                <a:lnTo>
                  <a:pt x="17719" y="137706"/>
                </a:lnTo>
                <a:lnTo>
                  <a:pt x="4581" y="180031"/>
                </a:lnTo>
                <a:lnTo>
                  <a:pt x="0" y="225475"/>
                </a:lnTo>
                <a:lnTo>
                  <a:pt x="0" y="550113"/>
                </a:lnTo>
                <a:lnTo>
                  <a:pt x="4581" y="595553"/>
                </a:lnTo>
                <a:lnTo>
                  <a:pt x="17719" y="637877"/>
                </a:lnTo>
                <a:lnTo>
                  <a:pt x="38509" y="676177"/>
                </a:lnTo>
                <a:lnTo>
                  <a:pt x="66043" y="709547"/>
                </a:lnTo>
                <a:lnTo>
                  <a:pt x="99414" y="737080"/>
                </a:lnTo>
                <a:lnTo>
                  <a:pt x="137717" y="757869"/>
                </a:lnTo>
                <a:lnTo>
                  <a:pt x="180044" y="771007"/>
                </a:lnTo>
                <a:lnTo>
                  <a:pt x="225488" y="775588"/>
                </a:lnTo>
                <a:lnTo>
                  <a:pt x="1970519" y="775588"/>
                </a:lnTo>
                <a:lnTo>
                  <a:pt x="2015963" y="771007"/>
                </a:lnTo>
                <a:lnTo>
                  <a:pt x="2058288" y="757869"/>
                </a:lnTo>
                <a:lnTo>
                  <a:pt x="2096589" y="737080"/>
                </a:lnTo>
                <a:lnTo>
                  <a:pt x="2129958" y="709547"/>
                </a:lnTo>
                <a:lnTo>
                  <a:pt x="2157489" y="676177"/>
                </a:lnTo>
                <a:lnTo>
                  <a:pt x="2178277" y="637877"/>
                </a:lnTo>
                <a:lnTo>
                  <a:pt x="2191414" y="595553"/>
                </a:lnTo>
                <a:lnTo>
                  <a:pt x="2195995" y="550113"/>
                </a:lnTo>
                <a:lnTo>
                  <a:pt x="2195995" y="225475"/>
                </a:lnTo>
                <a:lnTo>
                  <a:pt x="2191414" y="180031"/>
                </a:lnTo>
                <a:lnTo>
                  <a:pt x="2178277" y="137706"/>
                </a:lnTo>
                <a:lnTo>
                  <a:pt x="2157489" y="99406"/>
                </a:lnTo>
                <a:lnTo>
                  <a:pt x="2129958" y="66036"/>
                </a:lnTo>
                <a:lnTo>
                  <a:pt x="2096589" y="38505"/>
                </a:lnTo>
                <a:lnTo>
                  <a:pt x="2058288" y="17717"/>
                </a:lnTo>
                <a:lnTo>
                  <a:pt x="2015963" y="4580"/>
                </a:lnTo>
                <a:lnTo>
                  <a:pt x="197051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360298" y="1844040"/>
            <a:ext cx="1592702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ЗДРАВО</a:t>
            </a:r>
            <a:r>
              <a:rPr lang="ru-RU" sz="1100" b="1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ХРАНЕНИЕ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141776" y="2426715"/>
            <a:ext cx="1215390" cy="31162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34</a:t>
            </a:r>
            <a:endParaRPr sz="1600" dirty="0">
              <a:latin typeface="Arial"/>
              <a:cs typeface="Arial"/>
            </a:endParaRPr>
          </a:p>
          <a:p>
            <a:pPr marL="12700" marR="212725">
              <a:lnSpc>
                <a:spcPts val="1200"/>
              </a:lnSpc>
              <a:spcBef>
                <a:spcPts val="30"/>
              </a:spcBef>
            </a:pPr>
            <a:r>
              <a:rPr sz="1100" b="1" spc="-30" dirty="0" err="1">
                <a:solidFill>
                  <a:srgbClr val="4756A0"/>
                </a:solidFill>
                <a:latin typeface="Arial"/>
                <a:cs typeface="Arial"/>
              </a:rPr>
              <a:t>стационарных</a:t>
            </a:r>
            <a:r>
              <a:rPr sz="11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20" dirty="0" err="1">
                <a:solidFill>
                  <a:srgbClr val="4756A0"/>
                </a:solidFill>
                <a:latin typeface="Arial"/>
                <a:cs typeface="Arial"/>
              </a:rPr>
              <a:t>коек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810"/>
              </a:lnSpc>
              <a:spcBef>
                <a:spcPts val="844"/>
              </a:spcBef>
            </a:pPr>
            <a:r>
              <a:rPr lang="ru-RU" sz="1600" b="1" spc="-50" dirty="0">
                <a:solidFill>
                  <a:srgbClr val="4756A0"/>
                </a:solidFill>
                <a:latin typeface="Arial"/>
                <a:cs typeface="Arial"/>
              </a:rPr>
              <a:t>15</a:t>
            </a:r>
            <a:endParaRPr sz="1600" dirty="0">
              <a:latin typeface="Arial"/>
              <a:cs typeface="Arial"/>
            </a:endParaRPr>
          </a:p>
          <a:p>
            <a:pPr marL="12700" marR="199390">
              <a:lnSpc>
                <a:spcPts val="1200"/>
              </a:lnSpc>
              <a:spcBef>
                <a:spcPts val="30"/>
              </a:spcBef>
            </a:pPr>
            <a:r>
              <a:rPr sz="1100" b="1" spc="-30" dirty="0">
                <a:solidFill>
                  <a:srgbClr val="4756A0"/>
                </a:solidFill>
                <a:latin typeface="Arial"/>
                <a:cs typeface="Arial"/>
              </a:rPr>
              <a:t>фельдшерско- </a:t>
            </a:r>
            <a:r>
              <a:rPr sz="1100" b="1" spc="-10" dirty="0" err="1">
                <a:solidFill>
                  <a:srgbClr val="4756A0"/>
                </a:solidFill>
                <a:latin typeface="Arial"/>
                <a:cs typeface="Arial"/>
              </a:rPr>
              <a:t>акушерных</a:t>
            </a: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10" dirty="0" err="1">
                <a:solidFill>
                  <a:srgbClr val="4756A0"/>
                </a:solidFill>
                <a:latin typeface="Arial"/>
                <a:cs typeface="Arial"/>
              </a:rPr>
              <a:t>пунктов</a:t>
            </a:r>
            <a:r>
              <a:rPr lang="ru-RU" sz="1100" b="1" spc="-10" dirty="0">
                <a:solidFill>
                  <a:srgbClr val="4756A0"/>
                </a:solidFill>
                <a:latin typeface="Arial"/>
                <a:cs typeface="Arial"/>
              </a:rPr>
              <a:t> и </a:t>
            </a:r>
            <a:r>
              <a:rPr lang="ru-RU" sz="1100" b="1" spc="-10" dirty="0" err="1">
                <a:solidFill>
                  <a:srgbClr val="4756A0"/>
                </a:solidFill>
                <a:latin typeface="Arial"/>
                <a:cs typeface="Arial"/>
              </a:rPr>
              <a:t>фельдщерских</a:t>
            </a:r>
            <a:r>
              <a:rPr lang="ru-RU" sz="1100" b="1" spc="-10" dirty="0">
                <a:solidFill>
                  <a:srgbClr val="4756A0"/>
                </a:solidFill>
                <a:latin typeface="Arial"/>
                <a:cs typeface="Arial"/>
              </a:rPr>
              <a:t> пунктов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810"/>
              </a:lnSpc>
              <a:spcBef>
                <a:spcPts val="850"/>
              </a:spcBef>
            </a:pPr>
            <a:r>
              <a:rPr sz="1600" b="1" spc="-25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30"/>
              </a:spcBef>
            </a:pPr>
            <a:r>
              <a:rPr sz="1100" b="1" spc="-10" dirty="0">
                <a:solidFill>
                  <a:srgbClr val="4756A0"/>
                </a:solidFill>
                <a:latin typeface="Arial"/>
                <a:cs typeface="Arial"/>
              </a:rPr>
              <a:t>амбулаторно- </a:t>
            </a:r>
            <a:r>
              <a:rPr sz="1100" b="1" spc="-30" dirty="0" err="1">
                <a:solidFill>
                  <a:srgbClr val="4756A0"/>
                </a:solidFill>
                <a:latin typeface="Arial"/>
                <a:cs typeface="Arial"/>
              </a:rPr>
              <a:t>поликлинических</a:t>
            </a:r>
            <a:r>
              <a:rPr sz="11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10" dirty="0" err="1">
                <a:solidFill>
                  <a:srgbClr val="4756A0"/>
                </a:solidFill>
                <a:latin typeface="Arial"/>
                <a:cs typeface="Arial"/>
              </a:rPr>
              <a:t>учреждени</a:t>
            </a:r>
            <a:r>
              <a:rPr lang="ru-RU" sz="1100" b="1" spc="-10" dirty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endParaRPr sz="1100" dirty="0">
              <a:latin typeface="Arial"/>
              <a:cs typeface="Arial"/>
            </a:endParaRPr>
          </a:p>
          <a:p>
            <a:pPr marL="12700">
              <a:lnSpc>
                <a:spcPts val="1810"/>
              </a:lnSpc>
              <a:spcBef>
                <a:spcPts val="869"/>
              </a:spcBef>
            </a:pPr>
            <a:r>
              <a:rPr lang="ru-RU" sz="1600" b="1" spc="-50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 marR="212725">
              <a:lnSpc>
                <a:spcPts val="1200"/>
              </a:lnSpc>
              <a:spcBef>
                <a:spcPts val="30"/>
              </a:spcBef>
            </a:pPr>
            <a:r>
              <a:rPr sz="1100" b="1" spc="-30" dirty="0" err="1">
                <a:solidFill>
                  <a:srgbClr val="4756A0"/>
                </a:solidFill>
                <a:latin typeface="Arial"/>
                <a:cs typeface="Arial"/>
              </a:rPr>
              <a:t>стационарн</a:t>
            </a:r>
            <a:r>
              <a:rPr lang="ru-RU" sz="1100" b="1" spc="-30" dirty="0" err="1">
                <a:solidFill>
                  <a:srgbClr val="4756A0"/>
                </a:solidFill>
                <a:latin typeface="Arial"/>
                <a:cs typeface="Arial"/>
              </a:rPr>
              <a:t>ое</a:t>
            </a:r>
            <a:r>
              <a:rPr sz="11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10" dirty="0" err="1">
                <a:solidFill>
                  <a:srgbClr val="4756A0"/>
                </a:solidFill>
                <a:latin typeface="Arial"/>
                <a:cs typeface="Arial"/>
              </a:rPr>
              <a:t>учреждени</a:t>
            </a:r>
            <a:r>
              <a:rPr lang="ru-RU" sz="1100" b="1" spc="-10" dirty="0">
                <a:solidFill>
                  <a:srgbClr val="4756A0"/>
                </a:solidFill>
                <a:latin typeface="Arial"/>
                <a:cs typeface="Arial"/>
              </a:rPr>
              <a:t>е</a:t>
            </a:r>
            <a:endParaRPr sz="1100" dirty="0">
              <a:latin typeface="Arial"/>
              <a:cs typeface="Arial"/>
            </a:endParaRPr>
          </a:p>
        </p:txBody>
      </p:sp>
      <p:pic>
        <p:nvPicPr>
          <p:cNvPr id="40" name="object 4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870959" y="1459991"/>
            <a:ext cx="362712" cy="362712"/>
          </a:xfrm>
          <a:prstGeom prst="rect">
            <a:avLst/>
          </a:prstGeom>
        </p:spPr>
      </p:pic>
      <p:sp>
        <p:nvSpPr>
          <p:cNvPr id="45" name="object 45"/>
          <p:cNvSpPr/>
          <p:nvPr/>
        </p:nvSpPr>
        <p:spPr>
          <a:xfrm>
            <a:off x="5276596" y="2274328"/>
            <a:ext cx="2196465" cy="4038600"/>
          </a:xfrm>
          <a:custGeom>
            <a:avLst/>
            <a:gdLst/>
            <a:ahLst/>
            <a:cxnLst/>
            <a:rect l="l" t="t" r="r" b="b"/>
            <a:pathLst>
              <a:path w="2196465" h="4038600">
                <a:moveTo>
                  <a:pt x="1961426" y="0"/>
                </a:moveTo>
                <a:lnTo>
                  <a:pt x="234581" y="0"/>
                </a:lnTo>
                <a:lnTo>
                  <a:pt x="187306" y="4765"/>
                </a:lnTo>
                <a:lnTo>
                  <a:pt x="143273" y="18433"/>
                </a:lnTo>
                <a:lnTo>
                  <a:pt x="103426" y="40059"/>
                </a:lnTo>
                <a:lnTo>
                  <a:pt x="68708" y="68702"/>
                </a:lnTo>
                <a:lnTo>
                  <a:pt x="40063" y="103417"/>
                </a:lnTo>
                <a:lnTo>
                  <a:pt x="18435" y="143262"/>
                </a:lnTo>
                <a:lnTo>
                  <a:pt x="4765" y="187294"/>
                </a:lnTo>
                <a:lnTo>
                  <a:pt x="0" y="234568"/>
                </a:lnTo>
                <a:lnTo>
                  <a:pt x="0" y="3803525"/>
                </a:lnTo>
                <a:lnTo>
                  <a:pt x="4765" y="3850800"/>
                </a:lnTo>
                <a:lnTo>
                  <a:pt x="18435" y="3894833"/>
                </a:lnTo>
                <a:lnTo>
                  <a:pt x="40063" y="3934679"/>
                </a:lnTo>
                <a:lnTo>
                  <a:pt x="68708" y="3969396"/>
                </a:lnTo>
                <a:lnTo>
                  <a:pt x="103426" y="3998040"/>
                </a:lnTo>
                <a:lnTo>
                  <a:pt x="143273" y="4019667"/>
                </a:lnTo>
                <a:lnTo>
                  <a:pt x="187306" y="4033336"/>
                </a:lnTo>
                <a:lnTo>
                  <a:pt x="234581" y="4038102"/>
                </a:lnTo>
                <a:lnTo>
                  <a:pt x="1961426" y="4038102"/>
                </a:lnTo>
                <a:lnTo>
                  <a:pt x="2008701" y="4033336"/>
                </a:lnTo>
                <a:lnTo>
                  <a:pt x="2052734" y="4019667"/>
                </a:lnTo>
                <a:lnTo>
                  <a:pt x="2092581" y="3998040"/>
                </a:lnTo>
                <a:lnTo>
                  <a:pt x="2127299" y="3969396"/>
                </a:lnTo>
                <a:lnTo>
                  <a:pt x="2155944" y="3934679"/>
                </a:lnTo>
                <a:lnTo>
                  <a:pt x="2177572" y="3894833"/>
                </a:lnTo>
                <a:lnTo>
                  <a:pt x="2191241" y="3850800"/>
                </a:lnTo>
                <a:lnTo>
                  <a:pt x="2196007" y="3803525"/>
                </a:lnTo>
                <a:lnTo>
                  <a:pt x="2196007" y="234568"/>
                </a:lnTo>
                <a:lnTo>
                  <a:pt x="2191241" y="187294"/>
                </a:lnTo>
                <a:lnTo>
                  <a:pt x="2177572" y="143262"/>
                </a:lnTo>
                <a:lnTo>
                  <a:pt x="2155944" y="103417"/>
                </a:lnTo>
                <a:lnTo>
                  <a:pt x="2127299" y="68702"/>
                </a:lnTo>
                <a:lnTo>
                  <a:pt x="2092581" y="40059"/>
                </a:lnTo>
                <a:lnTo>
                  <a:pt x="2052734" y="18433"/>
                </a:lnTo>
                <a:lnTo>
                  <a:pt x="2008701" y="4765"/>
                </a:lnTo>
                <a:lnTo>
                  <a:pt x="1961426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6" name="object 46"/>
          <p:cNvSpPr/>
          <p:nvPr/>
        </p:nvSpPr>
        <p:spPr>
          <a:xfrm>
            <a:off x="5276596" y="1381366"/>
            <a:ext cx="2196465" cy="775970"/>
          </a:xfrm>
          <a:custGeom>
            <a:avLst/>
            <a:gdLst/>
            <a:ahLst/>
            <a:cxnLst/>
            <a:rect l="l" t="t" r="r" b="b"/>
            <a:pathLst>
              <a:path w="2196465" h="775969">
                <a:moveTo>
                  <a:pt x="1970519" y="0"/>
                </a:moveTo>
                <a:lnTo>
                  <a:pt x="225488" y="0"/>
                </a:lnTo>
                <a:lnTo>
                  <a:pt x="180044" y="4581"/>
                </a:lnTo>
                <a:lnTo>
                  <a:pt x="137717" y="17719"/>
                </a:lnTo>
                <a:lnTo>
                  <a:pt x="99414" y="38509"/>
                </a:lnTo>
                <a:lnTo>
                  <a:pt x="66043" y="66043"/>
                </a:lnTo>
                <a:lnTo>
                  <a:pt x="38509" y="99414"/>
                </a:lnTo>
                <a:lnTo>
                  <a:pt x="17719" y="137717"/>
                </a:lnTo>
                <a:lnTo>
                  <a:pt x="4581" y="180044"/>
                </a:lnTo>
                <a:lnTo>
                  <a:pt x="0" y="225488"/>
                </a:lnTo>
                <a:lnTo>
                  <a:pt x="0" y="550113"/>
                </a:lnTo>
                <a:lnTo>
                  <a:pt x="4581" y="595557"/>
                </a:lnTo>
                <a:lnTo>
                  <a:pt x="17719" y="637884"/>
                </a:lnTo>
                <a:lnTo>
                  <a:pt x="38509" y="676186"/>
                </a:lnTo>
                <a:lnTo>
                  <a:pt x="66043" y="709558"/>
                </a:lnTo>
                <a:lnTo>
                  <a:pt x="99414" y="737092"/>
                </a:lnTo>
                <a:lnTo>
                  <a:pt x="137717" y="757882"/>
                </a:lnTo>
                <a:lnTo>
                  <a:pt x="180044" y="771020"/>
                </a:lnTo>
                <a:lnTo>
                  <a:pt x="225488" y="775601"/>
                </a:lnTo>
                <a:lnTo>
                  <a:pt x="1970519" y="775601"/>
                </a:lnTo>
                <a:lnTo>
                  <a:pt x="2015963" y="771020"/>
                </a:lnTo>
                <a:lnTo>
                  <a:pt x="2058290" y="757882"/>
                </a:lnTo>
                <a:lnTo>
                  <a:pt x="2096593" y="737092"/>
                </a:lnTo>
                <a:lnTo>
                  <a:pt x="2129964" y="709558"/>
                </a:lnTo>
                <a:lnTo>
                  <a:pt x="2157498" y="676186"/>
                </a:lnTo>
                <a:lnTo>
                  <a:pt x="2178288" y="637884"/>
                </a:lnTo>
                <a:lnTo>
                  <a:pt x="2191426" y="595557"/>
                </a:lnTo>
                <a:lnTo>
                  <a:pt x="2196007" y="550113"/>
                </a:lnTo>
                <a:lnTo>
                  <a:pt x="2196007" y="225488"/>
                </a:lnTo>
                <a:lnTo>
                  <a:pt x="2191426" y="180044"/>
                </a:lnTo>
                <a:lnTo>
                  <a:pt x="2178288" y="137717"/>
                </a:lnTo>
                <a:lnTo>
                  <a:pt x="2157498" y="99414"/>
                </a:lnTo>
                <a:lnTo>
                  <a:pt x="2129964" y="66043"/>
                </a:lnTo>
                <a:lnTo>
                  <a:pt x="2096593" y="38509"/>
                </a:lnTo>
                <a:lnTo>
                  <a:pt x="2058290" y="17719"/>
                </a:lnTo>
                <a:lnTo>
                  <a:pt x="2015963" y="4581"/>
                </a:lnTo>
                <a:lnTo>
                  <a:pt x="197051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117425" y="1834896"/>
            <a:ext cx="51435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СПОРТ</a:t>
            </a:r>
            <a:endParaRPr sz="11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5463781" y="2429763"/>
            <a:ext cx="33274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1600" b="1" spc="-50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25" dirty="0">
                <a:solidFill>
                  <a:srgbClr val="4756A0"/>
                </a:solidFill>
                <a:latin typeface="Arial"/>
                <a:cs typeface="Arial"/>
              </a:rPr>
              <a:t>ФОК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49" name="object 4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87440" y="1459991"/>
            <a:ext cx="365760" cy="365760"/>
          </a:xfrm>
          <a:prstGeom prst="rect">
            <a:avLst/>
          </a:prstGeom>
        </p:spPr>
      </p:pic>
      <p:pic>
        <p:nvPicPr>
          <p:cNvPr id="50" name="object 5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510016" y="1459991"/>
            <a:ext cx="362711" cy="365760"/>
          </a:xfrm>
          <a:prstGeom prst="rect">
            <a:avLst/>
          </a:prstGeom>
        </p:spPr>
      </p:pic>
      <p:sp>
        <p:nvSpPr>
          <p:cNvPr id="51" name="object 51"/>
          <p:cNvSpPr txBox="1"/>
          <p:nvPr/>
        </p:nvSpPr>
        <p:spPr>
          <a:xfrm>
            <a:off x="5463781" y="3173475"/>
            <a:ext cx="812800" cy="408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16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спортзалов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5" name="object 55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/>
              <a:t>Камешкирский район Пензенская область</a:t>
            </a:r>
            <a:r>
              <a:rPr spc="-10" dirty="0"/>
              <a:t>)</a:t>
            </a:r>
          </a:p>
        </p:txBody>
      </p:sp>
      <p:sp>
        <p:nvSpPr>
          <p:cNvPr id="56" name="object 5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9525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50" dirty="0"/>
              <a:t>6</a:t>
            </a:fld>
            <a:endParaRPr spc="-50" dirty="0"/>
          </a:p>
        </p:txBody>
      </p:sp>
      <p:sp>
        <p:nvSpPr>
          <p:cNvPr id="52" name="object 52"/>
          <p:cNvSpPr txBox="1"/>
          <p:nvPr/>
        </p:nvSpPr>
        <p:spPr>
          <a:xfrm>
            <a:off x="5463781" y="3920235"/>
            <a:ext cx="1340941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50" dirty="0">
                <a:solidFill>
                  <a:srgbClr val="4756A0"/>
                </a:solidFill>
                <a:latin typeface="Arial"/>
                <a:cs typeface="Arial"/>
              </a:rPr>
              <a:t>1</a:t>
            </a:r>
            <a:endParaRPr sz="1600" dirty="0">
              <a:latin typeface="Arial"/>
              <a:cs typeface="Arial"/>
            </a:endParaRPr>
          </a:p>
          <a:p>
            <a:pPr marL="12700">
              <a:lnSpc>
                <a:spcPts val="1210"/>
              </a:lnSpc>
            </a:pPr>
            <a:r>
              <a:rPr lang="ru-RU" sz="1100" b="1" spc="-20" dirty="0">
                <a:solidFill>
                  <a:srgbClr val="4756A0"/>
                </a:solidFill>
                <a:latin typeface="Arial"/>
                <a:cs typeface="Arial"/>
              </a:rPr>
              <a:t>Спортивный оздоровительный комплекс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5463781" y="4660900"/>
            <a:ext cx="1441450" cy="561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lang="ru-RU" sz="1600" b="1" spc="-25" dirty="0">
                <a:solidFill>
                  <a:srgbClr val="4756A0"/>
                </a:solidFill>
                <a:latin typeface="Arial"/>
                <a:cs typeface="Arial"/>
              </a:rPr>
              <a:t>33</a:t>
            </a:r>
            <a:endParaRPr sz="1600" dirty="0">
              <a:latin typeface="Arial"/>
              <a:cs typeface="Arial"/>
            </a:endParaRPr>
          </a:p>
          <a:p>
            <a:pPr marL="12700" marR="5080">
              <a:lnSpc>
                <a:spcPts val="1200"/>
              </a:lnSpc>
              <a:spcBef>
                <a:spcPts val="30"/>
              </a:spcBef>
            </a:pPr>
            <a:r>
              <a:rPr sz="1100" b="1" spc="-25" dirty="0" err="1">
                <a:solidFill>
                  <a:srgbClr val="4756A0"/>
                </a:solidFill>
                <a:latin typeface="Arial"/>
                <a:cs typeface="Arial"/>
              </a:rPr>
              <a:t>плоских</a:t>
            </a:r>
            <a:r>
              <a:rPr sz="1100" b="1" spc="-2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30" dirty="0" err="1">
                <a:solidFill>
                  <a:srgbClr val="4756A0"/>
                </a:solidFill>
                <a:latin typeface="Arial"/>
                <a:cs typeface="Arial"/>
              </a:rPr>
              <a:t>спортивных</a:t>
            </a:r>
            <a:r>
              <a:rPr sz="1100" b="1" spc="-30" dirty="0">
                <a:solidFill>
                  <a:srgbClr val="4756A0"/>
                </a:solidFill>
                <a:latin typeface="Arial"/>
                <a:cs typeface="Arial"/>
              </a:rPr>
              <a:t> </a:t>
            </a:r>
            <a:r>
              <a:rPr sz="1100" b="1" spc="-10" dirty="0" err="1">
                <a:solidFill>
                  <a:srgbClr val="4756A0"/>
                </a:solidFill>
                <a:latin typeface="Arial"/>
                <a:cs typeface="Arial"/>
              </a:rPr>
              <a:t>сооружений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14315" y="6336283"/>
            <a:ext cx="1352550" cy="2057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710"/>
              </a:lnSpc>
              <a:spcBef>
                <a:spcPts val="100"/>
              </a:spcBef>
            </a:pPr>
            <a:r>
              <a:rPr sz="600" i="1" spc="-10" dirty="0">
                <a:solidFill>
                  <a:srgbClr val="A6A6A6"/>
                </a:solidFill>
                <a:latin typeface="Arial"/>
                <a:cs typeface="Arial"/>
              </a:rPr>
              <a:t>*уровень</a:t>
            </a:r>
            <a:r>
              <a:rPr sz="600" i="1" spc="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10" dirty="0">
                <a:solidFill>
                  <a:srgbClr val="A6A6A6"/>
                </a:solidFill>
                <a:latin typeface="Arial"/>
                <a:cs typeface="Arial"/>
              </a:rPr>
              <a:t>балансового</a:t>
            </a:r>
            <a:r>
              <a:rPr sz="600" i="1" spc="15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dirty="0">
                <a:solidFill>
                  <a:srgbClr val="A6A6A6"/>
                </a:solidFill>
                <a:latin typeface="Arial"/>
                <a:cs typeface="Arial"/>
              </a:rPr>
              <a:t>износа</a:t>
            </a:r>
            <a:r>
              <a:rPr sz="600" i="1" spc="1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10" dirty="0">
                <a:solidFill>
                  <a:srgbClr val="A6A6A6"/>
                </a:solidFill>
                <a:latin typeface="Arial"/>
                <a:cs typeface="Arial"/>
              </a:rPr>
              <a:t>зданий</a:t>
            </a:r>
            <a:endParaRPr sz="600">
              <a:latin typeface="Arial"/>
              <a:cs typeface="Arial"/>
            </a:endParaRPr>
          </a:p>
          <a:p>
            <a:pPr marL="12700">
              <a:lnSpc>
                <a:spcPts val="710"/>
              </a:lnSpc>
            </a:pPr>
            <a:r>
              <a:rPr sz="600" i="1" spc="-10" dirty="0">
                <a:solidFill>
                  <a:srgbClr val="A6A6A6"/>
                </a:solidFill>
                <a:latin typeface="Arial"/>
                <a:cs typeface="Arial"/>
              </a:rPr>
              <a:t>**заполняемость</a:t>
            </a:r>
            <a:r>
              <a:rPr sz="600" i="1" spc="60" dirty="0">
                <a:solidFill>
                  <a:srgbClr val="A6A6A6"/>
                </a:solidFill>
                <a:latin typeface="Arial"/>
                <a:cs typeface="Arial"/>
              </a:rPr>
              <a:t> </a:t>
            </a:r>
            <a:r>
              <a:rPr sz="600" i="1" spc="-10" dirty="0">
                <a:solidFill>
                  <a:srgbClr val="A6A6A6"/>
                </a:solidFill>
                <a:latin typeface="Arial"/>
                <a:cs typeface="Arial"/>
              </a:rPr>
              <a:t>учреждений</a:t>
            </a:r>
            <a:endParaRPr sz="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92496" y="1388444"/>
            <a:ext cx="8212186" cy="4906645"/>
            <a:chOff x="627015" y="1401546"/>
            <a:chExt cx="6056630" cy="4906645"/>
          </a:xfrm>
        </p:grpSpPr>
        <p:sp>
          <p:nvSpPr>
            <p:cNvPr id="3" name="object 3"/>
            <p:cNvSpPr/>
            <p:nvPr/>
          </p:nvSpPr>
          <p:spPr>
            <a:xfrm>
              <a:off x="627015" y="1401546"/>
              <a:ext cx="6056630" cy="4906645"/>
            </a:xfrm>
            <a:custGeom>
              <a:avLst/>
              <a:gdLst/>
              <a:ahLst/>
              <a:cxnLst/>
              <a:rect l="l" t="t" r="r" b="b"/>
              <a:pathLst>
                <a:path w="6056630" h="4906645">
                  <a:moveTo>
                    <a:pt x="5809598" y="0"/>
                  </a:moveTo>
                  <a:lnTo>
                    <a:pt x="246689" y="0"/>
                  </a:lnTo>
                  <a:lnTo>
                    <a:pt x="196973" y="5012"/>
                  </a:lnTo>
                  <a:lnTo>
                    <a:pt x="150667" y="19386"/>
                  </a:lnTo>
                  <a:lnTo>
                    <a:pt x="108763" y="42131"/>
                  </a:lnTo>
                  <a:lnTo>
                    <a:pt x="72253" y="72255"/>
                  </a:lnTo>
                  <a:lnTo>
                    <a:pt x="42130" y="108764"/>
                  </a:lnTo>
                  <a:lnTo>
                    <a:pt x="19386" y="150667"/>
                  </a:lnTo>
                  <a:lnTo>
                    <a:pt x="5011" y="196971"/>
                  </a:lnTo>
                  <a:lnTo>
                    <a:pt x="0" y="246684"/>
                  </a:lnTo>
                  <a:lnTo>
                    <a:pt x="0" y="4659586"/>
                  </a:lnTo>
                  <a:lnTo>
                    <a:pt x="5011" y="4709303"/>
                  </a:lnTo>
                  <a:lnTo>
                    <a:pt x="19386" y="4755609"/>
                  </a:lnTo>
                  <a:lnTo>
                    <a:pt x="42130" y="4797513"/>
                  </a:lnTo>
                  <a:lnTo>
                    <a:pt x="72253" y="4834022"/>
                  </a:lnTo>
                  <a:lnTo>
                    <a:pt x="108763" y="4864145"/>
                  </a:lnTo>
                  <a:lnTo>
                    <a:pt x="150667" y="4886890"/>
                  </a:lnTo>
                  <a:lnTo>
                    <a:pt x="196973" y="4901264"/>
                  </a:lnTo>
                  <a:lnTo>
                    <a:pt x="246689" y="4906276"/>
                  </a:lnTo>
                  <a:lnTo>
                    <a:pt x="5809598" y="4906276"/>
                  </a:lnTo>
                  <a:lnTo>
                    <a:pt x="5859316" y="4901264"/>
                  </a:lnTo>
                  <a:lnTo>
                    <a:pt x="5905623" y="4886890"/>
                  </a:lnTo>
                  <a:lnTo>
                    <a:pt x="5947528" y="4864145"/>
                  </a:lnTo>
                  <a:lnTo>
                    <a:pt x="5984039" y="4834022"/>
                  </a:lnTo>
                  <a:lnTo>
                    <a:pt x="6014163" y="4797513"/>
                  </a:lnTo>
                  <a:lnTo>
                    <a:pt x="6036909" y="4755609"/>
                  </a:lnTo>
                  <a:lnTo>
                    <a:pt x="6051283" y="4709303"/>
                  </a:lnTo>
                  <a:lnTo>
                    <a:pt x="6056295" y="4659586"/>
                  </a:lnTo>
                  <a:lnTo>
                    <a:pt x="6056295" y="246684"/>
                  </a:lnTo>
                  <a:lnTo>
                    <a:pt x="6051283" y="196971"/>
                  </a:lnTo>
                  <a:lnTo>
                    <a:pt x="6036909" y="150667"/>
                  </a:lnTo>
                  <a:lnTo>
                    <a:pt x="6014163" y="108764"/>
                  </a:lnTo>
                  <a:lnTo>
                    <a:pt x="5984039" y="72255"/>
                  </a:lnTo>
                  <a:lnTo>
                    <a:pt x="5947528" y="42131"/>
                  </a:lnTo>
                  <a:lnTo>
                    <a:pt x="5905623" y="19386"/>
                  </a:lnTo>
                  <a:lnTo>
                    <a:pt x="5859316" y="5012"/>
                  </a:lnTo>
                  <a:lnTo>
                    <a:pt x="580959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50633" y="1525345"/>
              <a:ext cx="5809615" cy="4655185"/>
            </a:xfrm>
            <a:custGeom>
              <a:avLst/>
              <a:gdLst/>
              <a:ahLst/>
              <a:cxnLst/>
              <a:rect l="l" t="t" r="r" b="b"/>
              <a:pathLst>
                <a:path w="5809615" h="4655185">
                  <a:moveTo>
                    <a:pt x="2836786" y="3395218"/>
                  </a:moveTo>
                  <a:lnTo>
                    <a:pt x="2831350" y="3348063"/>
                  </a:lnTo>
                  <a:lnTo>
                    <a:pt x="2815869" y="3304768"/>
                  </a:lnTo>
                  <a:lnTo>
                    <a:pt x="2791599" y="3266579"/>
                  </a:lnTo>
                  <a:lnTo>
                    <a:pt x="2759748" y="3234728"/>
                  </a:lnTo>
                  <a:lnTo>
                    <a:pt x="2721559" y="3210445"/>
                  </a:lnTo>
                  <a:lnTo>
                    <a:pt x="2678265" y="3194977"/>
                  </a:lnTo>
                  <a:lnTo>
                    <a:pt x="2631109" y="3189541"/>
                  </a:lnTo>
                  <a:lnTo>
                    <a:pt x="205663" y="3189541"/>
                  </a:lnTo>
                  <a:lnTo>
                    <a:pt x="158508" y="3194977"/>
                  </a:lnTo>
                  <a:lnTo>
                    <a:pt x="115214" y="3210445"/>
                  </a:lnTo>
                  <a:lnTo>
                    <a:pt x="77025" y="3234728"/>
                  </a:lnTo>
                  <a:lnTo>
                    <a:pt x="45186" y="3266579"/>
                  </a:lnTo>
                  <a:lnTo>
                    <a:pt x="20904" y="3304768"/>
                  </a:lnTo>
                  <a:lnTo>
                    <a:pt x="5435" y="3348063"/>
                  </a:lnTo>
                  <a:lnTo>
                    <a:pt x="0" y="3395218"/>
                  </a:lnTo>
                  <a:lnTo>
                    <a:pt x="0" y="4449076"/>
                  </a:lnTo>
                  <a:lnTo>
                    <a:pt x="5435" y="4496232"/>
                  </a:lnTo>
                  <a:lnTo>
                    <a:pt x="20904" y="4539526"/>
                  </a:lnTo>
                  <a:lnTo>
                    <a:pt x="45186" y="4577715"/>
                  </a:lnTo>
                  <a:lnTo>
                    <a:pt x="77025" y="4609566"/>
                  </a:lnTo>
                  <a:lnTo>
                    <a:pt x="115214" y="4633849"/>
                  </a:lnTo>
                  <a:lnTo>
                    <a:pt x="158508" y="4649317"/>
                  </a:lnTo>
                  <a:lnTo>
                    <a:pt x="205663" y="4654753"/>
                  </a:lnTo>
                  <a:lnTo>
                    <a:pt x="2631109" y="4654753"/>
                  </a:lnTo>
                  <a:lnTo>
                    <a:pt x="2678265" y="4649317"/>
                  </a:lnTo>
                  <a:lnTo>
                    <a:pt x="2721559" y="4633849"/>
                  </a:lnTo>
                  <a:lnTo>
                    <a:pt x="2759748" y="4609566"/>
                  </a:lnTo>
                  <a:lnTo>
                    <a:pt x="2791599" y="4577715"/>
                  </a:lnTo>
                  <a:lnTo>
                    <a:pt x="2815869" y="4539526"/>
                  </a:lnTo>
                  <a:lnTo>
                    <a:pt x="2831350" y="4496232"/>
                  </a:lnTo>
                  <a:lnTo>
                    <a:pt x="2836786" y="4449076"/>
                  </a:lnTo>
                  <a:lnTo>
                    <a:pt x="2836786" y="3395218"/>
                  </a:lnTo>
                  <a:close/>
                </a:path>
                <a:path w="5809615" h="4655185">
                  <a:moveTo>
                    <a:pt x="2836786" y="1800440"/>
                  </a:moveTo>
                  <a:lnTo>
                    <a:pt x="2831350" y="1753285"/>
                  </a:lnTo>
                  <a:lnTo>
                    <a:pt x="2815869" y="1710004"/>
                  </a:lnTo>
                  <a:lnTo>
                    <a:pt x="2791599" y="1671815"/>
                  </a:lnTo>
                  <a:lnTo>
                    <a:pt x="2759748" y="1639963"/>
                  </a:lnTo>
                  <a:lnTo>
                    <a:pt x="2721559" y="1615681"/>
                  </a:lnTo>
                  <a:lnTo>
                    <a:pt x="2678265" y="1600212"/>
                  </a:lnTo>
                  <a:lnTo>
                    <a:pt x="2631109" y="1594777"/>
                  </a:lnTo>
                  <a:lnTo>
                    <a:pt x="205663" y="1594777"/>
                  </a:lnTo>
                  <a:lnTo>
                    <a:pt x="158508" y="1600212"/>
                  </a:lnTo>
                  <a:lnTo>
                    <a:pt x="115214" y="1615681"/>
                  </a:lnTo>
                  <a:lnTo>
                    <a:pt x="77025" y="1639963"/>
                  </a:lnTo>
                  <a:lnTo>
                    <a:pt x="45186" y="1671815"/>
                  </a:lnTo>
                  <a:lnTo>
                    <a:pt x="20904" y="1710004"/>
                  </a:lnTo>
                  <a:lnTo>
                    <a:pt x="5435" y="1753285"/>
                  </a:lnTo>
                  <a:lnTo>
                    <a:pt x="0" y="1800440"/>
                  </a:lnTo>
                  <a:lnTo>
                    <a:pt x="0" y="2854299"/>
                  </a:lnTo>
                  <a:lnTo>
                    <a:pt x="5435" y="2901467"/>
                  </a:lnTo>
                  <a:lnTo>
                    <a:pt x="20904" y="2944761"/>
                  </a:lnTo>
                  <a:lnTo>
                    <a:pt x="45186" y="2982950"/>
                  </a:lnTo>
                  <a:lnTo>
                    <a:pt x="77025" y="3014802"/>
                  </a:lnTo>
                  <a:lnTo>
                    <a:pt x="115214" y="3039072"/>
                  </a:lnTo>
                  <a:lnTo>
                    <a:pt x="158508" y="3054553"/>
                  </a:lnTo>
                  <a:lnTo>
                    <a:pt x="205663" y="3059976"/>
                  </a:lnTo>
                  <a:lnTo>
                    <a:pt x="2631109" y="3059976"/>
                  </a:lnTo>
                  <a:lnTo>
                    <a:pt x="2678265" y="3054553"/>
                  </a:lnTo>
                  <a:lnTo>
                    <a:pt x="2721559" y="3039072"/>
                  </a:lnTo>
                  <a:lnTo>
                    <a:pt x="2759748" y="3014802"/>
                  </a:lnTo>
                  <a:lnTo>
                    <a:pt x="2791599" y="2982950"/>
                  </a:lnTo>
                  <a:lnTo>
                    <a:pt x="2815869" y="2944761"/>
                  </a:lnTo>
                  <a:lnTo>
                    <a:pt x="2831350" y="2901467"/>
                  </a:lnTo>
                  <a:lnTo>
                    <a:pt x="2836786" y="2854299"/>
                  </a:lnTo>
                  <a:lnTo>
                    <a:pt x="2836786" y="1800440"/>
                  </a:lnTo>
                  <a:close/>
                </a:path>
                <a:path w="5809615" h="4655185">
                  <a:moveTo>
                    <a:pt x="2836786" y="205676"/>
                  </a:moveTo>
                  <a:lnTo>
                    <a:pt x="2831350" y="158521"/>
                  </a:lnTo>
                  <a:lnTo>
                    <a:pt x="2815869" y="115227"/>
                  </a:lnTo>
                  <a:lnTo>
                    <a:pt x="2791599" y="77038"/>
                  </a:lnTo>
                  <a:lnTo>
                    <a:pt x="2759748" y="45186"/>
                  </a:lnTo>
                  <a:lnTo>
                    <a:pt x="2721559" y="20916"/>
                  </a:lnTo>
                  <a:lnTo>
                    <a:pt x="2678265" y="5435"/>
                  </a:lnTo>
                  <a:lnTo>
                    <a:pt x="2631109" y="0"/>
                  </a:lnTo>
                  <a:lnTo>
                    <a:pt x="205663" y="0"/>
                  </a:lnTo>
                  <a:lnTo>
                    <a:pt x="158508" y="5435"/>
                  </a:lnTo>
                  <a:lnTo>
                    <a:pt x="115214" y="20916"/>
                  </a:lnTo>
                  <a:lnTo>
                    <a:pt x="77038" y="45186"/>
                  </a:lnTo>
                  <a:lnTo>
                    <a:pt x="45186" y="77038"/>
                  </a:lnTo>
                  <a:lnTo>
                    <a:pt x="20904" y="115227"/>
                  </a:lnTo>
                  <a:lnTo>
                    <a:pt x="5435" y="158521"/>
                  </a:lnTo>
                  <a:lnTo>
                    <a:pt x="0" y="205676"/>
                  </a:lnTo>
                  <a:lnTo>
                    <a:pt x="0" y="1259535"/>
                  </a:lnTo>
                  <a:lnTo>
                    <a:pt x="5435" y="1306703"/>
                  </a:lnTo>
                  <a:lnTo>
                    <a:pt x="20904" y="1349984"/>
                  </a:lnTo>
                  <a:lnTo>
                    <a:pt x="45186" y="1388173"/>
                  </a:lnTo>
                  <a:lnTo>
                    <a:pt x="77038" y="1420025"/>
                  </a:lnTo>
                  <a:lnTo>
                    <a:pt x="115214" y="1444307"/>
                  </a:lnTo>
                  <a:lnTo>
                    <a:pt x="158508" y="1459776"/>
                  </a:lnTo>
                  <a:lnTo>
                    <a:pt x="205663" y="1465199"/>
                  </a:lnTo>
                  <a:lnTo>
                    <a:pt x="2631109" y="1465199"/>
                  </a:lnTo>
                  <a:lnTo>
                    <a:pt x="2678265" y="1459776"/>
                  </a:lnTo>
                  <a:lnTo>
                    <a:pt x="2721559" y="1444307"/>
                  </a:lnTo>
                  <a:lnTo>
                    <a:pt x="2759748" y="1420025"/>
                  </a:lnTo>
                  <a:lnTo>
                    <a:pt x="2791599" y="1388173"/>
                  </a:lnTo>
                  <a:lnTo>
                    <a:pt x="2815869" y="1349984"/>
                  </a:lnTo>
                  <a:lnTo>
                    <a:pt x="2831350" y="1306703"/>
                  </a:lnTo>
                  <a:lnTo>
                    <a:pt x="2836786" y="1259535"/>
                  </a:lnTo>
                  <a:lnTo>
                    <a:pt x="2836786" y="205676"/>
                  </a:lnTo>
                  <a:close/>
                </a:path>
                <a:path w="5809615" h="4655185">
                  <a:moveTo>
                    <a:pt x="5809043" y="3395218"/>
                  </a:moveTo>
                  <a:lnTo>
                    <a:pt x="5803608" y="3348063"/>
                  </a:lnTo>
                  <a:lnTo>
                    <a:pt x="5788139" y="3304768"/>
                  </a:lnTo>
                  <a:lnTo>
                    <a:pt x="5763857" y="3266579"/>
                  </a:lnTo>
                  <a:lnTo>
                    <a:pt x="5732005" y="3234728"/>
                  </a:lnTo>
                  <a:lnTo>
                    <a:pt x="5693816" y="3210458"/>
                  </a:lnTo>
                  <a:lnTo>
                    <a:pt x="5650535" y="3194977"/>
                  </a:lnTo>
                  <a:lnTo>
                    <a:pt x="5603379" y="3189541"/>
                  </a:lnTo>
                  <a:lnTo>
                    <a:pt x="3177921" y="3189541"/>
                  </a:lnTo>
                  <a:lnTo>
                    <a:pt x="3130753" y="3194977"/>
                  </a:lnTo>
                  <a:lnTo>
                    <a:pt x="3087459" y="3210458"/>
                  </a:lnTo>
                  <a:lnTo>
                    <a:pt x="3049270" y="3234728"/>
                  </a:lnTo>
                  <a:lnTo>
                    <a:pt x="3017418" y="3266579"/>
                  </a:lnTo>
                  <a:lnTo>
                    <a:pt x="2993148" y="3304768"/>
                  </a:lnTo>
                  <a:lnTo>
                    <a:pt x="2977667" y="3348063"/>
                  </a:lnTo>
                  <a:lnTo>
                    <a:pt x="2972244" y="3395218"/>
                  </a:lnTo>
                  <a:lnTo>
                    <a:pt x="2972244" y="4449089"/>
                  </a:lnTo>
                  <a:lnTo>
                    <a:pt x="2977667" y="4496244"/>
                  </a:lnTo>
                  <a:lnTo>
                    <a:pt x="2993148" y="4539539"/>
                  </a:lnTo>
                  <a:lnTo>
                    <a:pt x="3017418" y="4577727"/>
                  </a:lnTo>
                  <a:lnTo>
                    <a:pt x="3049270" y="4609579"/>
                  </a:lnTo>
                  <a:lnTo>
                    <a:pt x="3087459" y="4633849"/>
                  </a:lnTo>
                  <a:lnTo>
                    <a:pt x="3130753" y="4649330"/>
                  </a:lnTo>
                  <a:lnTo>
                    <a:pt x="3177921" y="4654753"/>
                  </a:lnTo>
                  <a:lnTo>
                    <a:pt x="5603379" y="4654753"/>
                  </a:lnTo>
                  <a:lnTo>
                    <a:pt x="5650535" y="4649330"/>
                  </a:lnTo>
                  <a:lnTo>
                    <a:pt x="5693816" y="4633849"/>
                  </a:lnTo>
                  <a:lnTo>
                    <a:pt x="5732005" y="4609579"/>
                  </a:lnTo>
                  <a:lnTo>
                    <a:pt x="5763857" y="4577727"/>
                  </a:lnTo>
                  <a:lnTo>
                    <a:pt x="5788139" y="4539539"/>
                  </a:lnTo>
                  <a:lnTo>
                    <a:pt x="5803608" y="4496244"/>
                  </a:lnTo>
                  <a:lnTo>
                    <a:pt x="5809043" y="4449089"/>
                  </a:lnTo>
                  <a:lnTo>
                    <a:pt x="5809043" y="3395218"/>
                  </a:lnTo>
                  <a:close/>
                </a:path>
                <a:path w="5809615" h="4655185">
                  <a:moveTo>
                    <a:pt x="5809043" y="1800440"/>
                  </a:moveTo>
                  <a:lnTo>
                    <a:pt x="5803608" y="1753285"/>
                  </a:lnTo>
                  <a:lnTo>
                    <a:pt x="5788139" y="1710004"/>
                  </a:lnTo>
                  <a:lnTo>
                    <a:pt x="5763857" y="1671815"/>
                  </a:lnTo>
                  <a:lnTo>
                    <a:pt x="5732005" y="1639963"/>
                  </a:lnTo>
                  <a:lnTo>
                    <a:pt x="5693816" y="1615681"/>
                  </a:lnTo>
                  <a:lnTo>
                    <a:pt x="5650535" y="1600212"/>
                  </a:lnTo>
                  <a:lnTo>
                    <a:pt x="5603379" y="1594777"/>
                  </a:lnTo>
                  <a:lnTo>
                    <a:pt x="3177921" y="1594777"/>
                  </a:lnTo>
                  <a:lnTo>
                    <a:pt x="3130753" y="1600212"/>
                  </a:lnTo>
                  <a:lnTo>
                    <a:pt x="3087459" y="1615681"/>
                  </a:lnTo>
                  <a:lnTo>
                    <a:pt x="3049270" y="1639963"/>
                  </a:lnTo>
                  <a:lnTo>
                    <a:pt x="3017418" y="1671815"/>
                  </a:lnTo>
                  <a:lnTo>
                    <a:pt x="2993148" y="1710004"/>
                  </a:lnTo>
                  <a:lnTo>
                    <a:pt x="2977667" y="1753285"/>
                  </a:lnTo>
                  <a:lnTo>
                    <a:pt x="2972244" y="1800440"/>
                  </a:lnTo>
                  <a:lnTo>
                    <a:pt x="2972244" y="2854312"/>
                  </a:lnTo>
                  <a:lnTo>
                    <a:pt x="2977667" y="2901480"/>
                  </a:lnTo>
                  <a:lnTo>
                    <a:pt x="2993148" y="2944761"/>
                  </a:lnTo>
                  <a:lnTo>
                    <a:pt x="3017418" y="2982950"/>
                  </a:lnTo>
                  <a:lnTo>
                    <a:pt x="3049270" y="3014802"/>
                  </a:lnTo>
                  <a:lnTo>
                    <a:pt x="3087459" y="3039084"/>
                  </a:lnTo>
                  <a:lnTo>
                    <a:pt x="3130753" y="3054553"/>
                  </a:lnTo>
                  <a:lnTo>
                    <a:pt x="3177921" y="3059976"/>
                  </a:lnTo>
                  <a:lnTo>
                    <a:pt x="5603379" y="3059976"/>
                  </a:lnTo>
                  <a:lnTo>
                    <a:pt x="5650535" y="3054553"/>
                  </a:lnTo>
                  <a:lnTo>
                    <a:pt x="5693816" y="3039084"/>
                  </a:lnTo>
                  <a:lnTo>
                    <a:pt x="5732005" y="3014802"/>
                  </a:lnTo>
                  <a:lnTo>
                    <a:pt x="5763857" y="2982950"/>
                  </a:lnTo>
                  <a:lnTo>
                    <a:pt x="5788139" y="2944761"/>
                  </a:lnTo>
                  <a:lnTo>
                    <a:pt x="5803608" y="2901480"/>
                  </a:lnTo>
                  <a:lnTo>
                    <a:pt x="5809043" y="2854312"/>
                  </a:lnTo>
                  <a:lnTo>
                    <a:pt x="5809043" y="1800440"/>
                  </a:lnTo>
                  <a:close/>
                </a:path>
                <a:path w="5809615" h="4655185">
                  <a:moveTo>
                    <a:pt x="5809043" y="205676"/>
                  </a:moveTo>
                  <a:lnTo>
                    <a:pt x="5803608" y="158521"/>
                  </a:lnTo>
                  <a:lnTo>
                    <a:pt x="5788139" y="115227"/>
                  </a:lnTo>
                  <a:lnTo>
                    <a:pt x="5763857" y="77038"/>
                  </a:lnTo>
                  <a:lnTo>
                    <a:pt x="5732005" y="45186"/>
                  </a:lnTo>
                  <a:lnTo>
                    <a:pt x="5693816" y="20916"/>
                  </a:lnTo>
                  <a:lnTo>
                    <a:pt x="5650535" y="5435"/>
                  </a:lnTo>
                  <a:lnTo>
                    <a:pt x="5603379" y="0"/>
                  </a:lnTo>
                  <a:lnTo>
                    <a:pt x="3177921" y="0"/>
                  </a:lnTo>
                  <a:lnTo>
                    <a:pt x="3130753" y="5435"/>
                  </a:lnTo>
                  <a:lnTo>
                    <a:pt x="3087459" y="20916"/>
                  </a:lnTo>
                  <a:lnTo>
                    <a:pt x="3049270" y="45186"/>
                  </a:lnTo>
                  <a:lnTo>
                    <a:pt x="3017418" y="77038"/>
                  </a:lnTo>
                  <a:lnTo>
                    <a:pt x="2993148" y="115227"/>
                  </a:lnTo>
                  <a:lnTo>
                    <a:pt x="2977667" y="158521"/>
                  </a:lnTo>
                  <a:lnTo>
                    <a:pt x="2972244" y="205676"/>
                  </a:lnTo>
                  <a:lnTo>
                    <a:pt x="2972244" y="1259547"/>
                  </a:lnTo>
                  <a:lnTo>
                    <a:pt x="2977667" y="1306715"/>
                  </a:lnTo>
                  <a:lnTo>
                    <a:pt x="2993148" y="1349997"/>
                  </a:lnTo>
                  <a:lnTo>
                    <a:pt x="3017418" y="1388186"/>
                  </a:lnTo>
                  <a:lnTo>
                    <a:pt x="3049270" y="1420037"/>
                  </a:lnTo>
                  <a:lnTo>
                    <a:pt x="3087459" y="1444320"/>
                  </a:lnTo>
                  <a:lnTo>
                    <a:pt x="3130753" y="1459788"/>
                  </a:lnTo>
                  <a:lnTo>
                    <a:pt x="3177921" y="1465211"/>
                  </a:lnTo>
                  <a:lnTo>
                    <a:pt x="5603379" y="1465211"/>
                  </a:lnTo>
                  <a:lnTo>
                    <a:pt x="5650535" y="1459788"/>
                  </a:lnTo>
                  <a:lnTo>
                    <a:pt x="5693816" y="1444320"/>
                  </a:lnTo>
                  <a:lnTo>
                    <a:pt x="5732005" y="1420037"/>
                  </a:lnTo>
                  <a:lnTo>
                    <a:pt x="5763857" y="1388186"/>
                  </a:lnTo>
                  <a:lnTo>
                    <a:pt x="5788139" y="1349997"/>
                  </a:lnTo>
                  <a:lnTo>
                    <a:pt x="5803608" y="1306715"/>
                  </a:lnTo>
                  <a:lnTo>
                    <a:pt x="5809043" y="1259547"/>
                  </a:lnTo>
                  <a:lnTo>
                    <a:pt x="5809043" y="20567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614315" y="523747"/>
            <a:ext cx="8839835" cy="35945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algn="ctr">
              <a:lnSpc>
                <a:spcPct val="100800"/>
              </a:lnSpc>
              <a:spcBef>
                <a:spcPts val="75"/>
              </a:spcBef>
            </a:pPr>
            <a:r>
              <a:rPr lang="ru-RU" spc="-10" dirty="0"/>
              <a:t>Объекты культурного наследия Камешкирского района</a:t>
            </a:r>
            <a:endParaRPr spc="-25" dirty="0"/>
          </a:p>
        </p:txBody>
      </p:sp>
      <p:sp>
        <p:nvSpPr>
          <p:cNvPr id="15" name="object 15"/>
          <p:cNvSpPr/>
          <p:nvPr/>
        </p:nvSpPr>
        <p:spPr>
          <a:xfrm>
            <a:off x="627016" y="163626"/>
            <a:ext cx="665480" cy="274320"/>
          </a:xfrm>
          <a:custGeom>
            <a:avLst/>
            <a:gdLst/>
            <a:ahLst/>
            <a:cxnLst/>
            <a:rect l="l" t="t" r="r" b="b"/>
            <a:pathLst>
              <a:path w="665480" h="274320">
                <a:moveTo>
                  <a:pt x="52819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8" y="217790"/>
                </a:lnTo>
                <a:lnTo>
                  <a:pt x="56058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528191" y="273850"/>
                </a:lnTo>
                <a:lnTo>
                  <a:pt x="571470" y="266869"/>
                </a:lnTo>
                <a:lnTo>
                  <a:pt x="609057" y="247431"/>
                </a:lnTo>
                <a:lnTo>
                  <a:pt x="638699" y="217790"/>
                </a:lnTo>
                <a:lnTo>
                  <a:pt x="658138" y="180200"/>
                </a:lnTo>
                <a:lnTo>
                  <a:pt x="665119" y="136918"/>
                </a:lnTo>
                <a:lnTo>
                  <a:pt x="658138" y="93642"/>
                </a:lnTo>
                <a:lnTo>
                  <a:pt x="638699" y="56057"/>
                </a:lnTo>
                <a:lnTo>
                  <a:pt x="609057" y="26418"/>
                </a:lnTo>
                <a:lnTo>
                  <a:pt x="571470" y="6980"/>
                </a:lnTo>
                <a:lnTo>
                  <a:pt x="52819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62420" y="227076"/>
            <a:ext cx="3816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туризм</a:t>
            </a:r>
            <a:endParaRPr sz="8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038352" y="3057651"/>
            <a:ext cx="1078230" cy="2121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810"/>
              </a:lnSpc>
              <a:spcBef>
                <a:spcPts val="100"/>
              </a:spcBef>
            </a:pPr>
            <a:r>
              <a:rPr sz="900" spc="-25" dirty="0">
                <a:solidFill>
                  <a:srgbClr val="4756A0"/>
                </a:solidFill>
                <a:latin typeface="Arial"/>
                <a:cs typeface="Arial"/>
              </a:rPr>
              <a:t>.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8311133" y="4428947"/>
            <a:ext cx="0" cy="288925"/>
          </a:xfrm>
          <a:custGeom>
            <a:avLst/>
            <a:gdLst/>
            <a:ahLst/>
            <a:cxnLst/>
            <a:rect l="l" t="t" r="r" b="b"/>
            <a:pathLst>
              <a:path h="288925">
                <a:moveTo>
                  <a:pt x="0" y="0"/>
                </a:moveTo>
                <a:lnTo>
                  <a:pt x="1" y="288646"/>
                </a:lnTo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>
                <a:solidFill>
                  <a:prstClr val="black"/>
                </a:solidFill>
              </a:rPr>
              <a:t>Камешкирский район Пензенская область </a:t>
            </a:r>
            <a:r>
              <a:rPr spc="-10" dirty="0"/>
              <a:t>)</a:t>
            </a:r>
          </a:p>
        </p:txBody>
      </p:sp>
      <p:sp>
        <p:nvSpPr>
          <p:cNvPr id="50" name="object 5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7</a:t>
            </a:fld>
            <a:endParaRPr spc="-25" dirty="0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5330" y="1535574"/>
            <a:ext cx="2917278" cy="1406120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5810" y="3170096"/>
            <a:ext cx="3034665" cy="1269410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330" y="4667908"/>
            <a:ext cx="3065145" cy="1358168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2625" y="5603540"/>
            <a:ext cx="1730553" cy="493819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322" y="4595565"/>
            <a:ext cx="2743661" cy="1523660"/>
          </a:xfrm>
          <a:prstGeom prst="rect">
            <a:avLst/>
          </a:prstGeom>
        </p:spPr>
      </p:pic>
      <p:sp>
        <p:nvSpPr>
          <p:cNvPr id="64" name="Прямоугольник 63"/>
          <p:cNvSpPr/>
          <p:nvPr/>
        </p:nvSpPr>
        <p:spPr>
          <a:xfrm>
            <a:off x="5886707" y="5623353"/>
            <a:ext cx="26045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i="0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Историко-краеведческий музей МБУ ДО ЦДО с. Русский Камешкир</a:t>
            </a:r>
            <a:endParaRPr lang="ru-RU" sz="1100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9747" y="1533030"/>
            <a:ext cx="2767824" cy="14448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46183" y="3040629"/>
            <a:ext cx="2741387" cy="150673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627016" y="163626"/>
            <a:ext cx="665480" cy="274320"/>
          </a:xfrm>
          <a:custGeom>
            <a:avLst/>
            <a:gdLst/>
            <a:ahLst/>
            <a:cxnLst/>
            <a:rect l="l" t="t" r="r" b="b"/>
            <a:pathLst>
              <a:path w="665480" h="274320">
                <a:moveTo>
                  <a:pt x="52819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8" y="26418"/>
                </a:lnTo>
                <a:lnTo>
                  <a:pt x="26418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8" y="217790"/>
                </a:lnTo>
                <a:lnTo>
                  <a:pt x="56058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528191" y="273850"/>
                </a:lnTo>
                <a:lnTo>
                  <a:pt x="571470" y="266869"/>
                </a:lnTo>
                <a:lnTo>
                  <a:pt x="609057" y="247431"/>
                </a:lnTo>
                <a:lnTo>
                  <a:pt x="638699" y="217790"/>
                </a:lnTo>
                <a:lnTo>
                  <a:pt x="658138" y="180200"/>
                </a:lnTo>
                <a:lnTo>
                  <a:pt x="665119" y="136918"/>
                </a:lnTo>
                <a:lnTo>
                  <a:pt x="658138" y="93642"/>
                </a:lnTo>
                <a:lnTo>
                  <a:pt x="638699" y="56057"/>
                </a:lnTo>
                <a:lnTo>
                  <a:pt x="609057" y="26418"/>
                </a:lnTo>
                <a:lnTo>
                  <a:pt x="571470" y="6980"/>
                </a:lnTo>
                <a:lnTo>
                  <a:pt x="52819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2420" y="227076"/>
            <a:ext cx="38163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туризм</a:t>
            </a:r>
            <a:endParaRPr sz="8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3117" y="1609344"/>
            <a:ext cx="3505835" cy="35814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 indent="496570">
              <a:lnSpc>
                <a:spcPts val="1300"/>
              </a:lnSpc>
              <a:spcBef>
                <a:spcPts val="16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ОРГАНИЗОВАНЫ</a:t>
            </a:r>
            <a:r>
              <a:rPr sz="11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ТУРИСТИЧЕСКИЕ ПЕШЕХОДНЫЕ</a:t>
            </a:r>
            <a:r>
              <a:rPr sz="11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1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АВТОМОБИЛЬНЫЕ</a:t>
            </a:r>
            <a:r>
              <a:rPr sz="11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МАРШРУТЫ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5" name="object 175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/>
              <a:t>Камешкирский район Пензенская область</a:t>
            </a:r>
            <a:r>
              <a:rPr spc="-10" dirty="0"/>
              <a:t>)</a:t>
            </a:r>
          </a:p>
        </p:txBody>
      </p:sp>
      <p:sp>
        <p:nvSpPr>
          <p:cNvPr id="176" name="object 17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177" name="Rectangle 10"/>
          <p:cNvSpPr>
            <a:spLocks noChangeArrowheads="1"/>
          </p:cNvSpPr>
          <p:nvPr/>
        </p:nvSpPr>
        <p:spPr bwMode="auto">
          <a:xfrm>
            <a:off x="2039148" y="1279650"/>
            <a:ext cx="7162800" cy="5124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eaLnBrk="0" hangingPunct="0">
              <a:defRPr i="1">
                <a:solidFill>
                  <a:schemeClr val="tx1"/>
                </a:solidFill>
                <a:latin typeface="Georgia" panose="02040502050405020303" pitchFamily="18" charset="0"/>
              </a:defRPr>
            </a:lvl1pPr>
            <a:lvl2pPr marL="742950" indent="-285750" eaLnBrk="0" hangingPunct="0">
              <a:defRPr i="1">
                <a:solidFill>
                  <a:schemeClr val="tx1"/>
                </a:solidFill>
                <a:latin typeface="Georgia" panose="02040502050405020303" pitchFamily="18" charset="0"/>
              </a:defRPr>
            </a:lvl2pPr>
            <a:lvl3pPr marL="1143000" indent="-228600" eaLnBrk="0" hangingPunct="0">
              <a:defRPr i="1">
                <a:solidFill>
                  <a:schemeClr val="tx1"/>
                </a:solidFill>
                <a:latin typeface="Georgia" panose="02040502050405020303" pitchFamily="18" charset="0"/>
              </a:defRPr>
            </a:lvl3pPr>
            <a:lvl4pPr marL="1600200" indent="-228600" eaLnBrk="0" hangingPunct="0">
              <a:defRPr i="1">
                <a:solidFill>
                  <a:schemeClr val="tx1"/>
                </a:solidFill>
                <a:latin typeface="Georgia" panose="02040502050405020303" pitchFamily="18" charset="0"/>
              </a:defRPr>
            </a:lvl4pPr>
            <a:lvl5pPr marL="2057400" indent="-228600" eaLnBrk="0" hangingPunct="0">
              <a:defRPr i="1">
                <a:solidFill>
                  <a:schemeClr val="tx1"/>
                </a:solidFill>
                <a:latin typeface="Georgia" panose="020405020504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Georgia" panose="020405020504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Georgia" panose="020405020504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Georgia" panose="020405020504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i="1">
                <a:solidFill>
                  <a:schemeClr val="tx1"/>
                </a:solidFill>
                <a:latin typeface="Georgia" panose="02040502050405020303" pitchFamily="18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Экспозиция  «Русская изба»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(с. Большой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Умыс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)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Усадьба  Салова  А.Н.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(с. Большой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Умыс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)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Источник холодной ключевой воды в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с.Р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.Камешкир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                                       «Белый ключ» 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(с. Р. Камешкир)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Троице – Сергиевская  церковь в с.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Р.Камешкир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                                                                                                                       (с. Р. Камешкир)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Кафе «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Камешкирские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узоры»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(с. Р. Камешкир)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    Церковь Казанской иконы Божией Матери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                                                                                                                              (с. </a:t>
            </a:r>
            <a:r>
              <a:rPr kumimoji="0" lang="ru-RU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Лапшово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        Архитектурный памятник  19 века Храм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            Покрова  Пресвятого в с.Пестровка</a:t>
            </a: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                 Картинная галерея члена Союза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                    художников России А.В. </a:t>
            </a:r>
            <a:r>
              <a:rPr kumimoji="0" lang="ru-RU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Ширманова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Georgia" panose="02040502050405020303" pitchFamily="18" charset="0"/>
              </a:rPr>
              <a:t>                                                                                                                                                  (с. Р. Камешкир)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sp>
        <p:nvSpPr>
          <p:cNvPr id="178" name="Line 20"/>
          <p:cNvSpPr>
            <a:spLocks noChangeShapeType="1"/>
          </p:cNvSpPr>
          <p:nvPr/>
        </p:nvSpPr>
        <p:spPr bwMode="auto">
          <a:xfrm>
            <a:off x="1331640" y="1376363"/>
            <a:ext cx="2520950" cy="5113337"/>
          </a:xfrm>
          <a:prstGeom prst="line">
            <a:avLst/>
          </a:prstGeom>
          <a:noFill/>
          <a:ln w="76200" cap="rnd">
            <a:solidFill>
              <a:srgbClr val="333399"/>
            </a:solidFill>
            <a:prstDash val="sysDot"/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eorgia" panose="02040502050405020303" pitchFamily="18" charset="0"/>
            </a:endParaRPr>
          </a:p>
        </p:txBody>
      </p:sp>
      <p:sp>
        <p:nvSpPr>
          <p:cNvPr id="179" name="WordArt 8"/>
          <p:cNvSpPr>
            <a:spLocks noGrp="1" noChangeArrowheads="1" noChangeShapeType="1" noTextEdit="1"/>
          </p:cNvSpPr>
          <p:nvPr>
            <p:ph type="title"/>
          </p:nvPr>
        </p:nvSpPr>
        <p:spPr bwMode="auto">
          <a:xfrm>
            <a:off x="863117" y="553768"/>
            <a:ext cx="7137883" cy="358269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6600"/>
                </a:solidFill>
                <a:latin typeface="Arial Black" panose="020B0A04020102020204" pitchFamily="34" charset="0"/>
              </a:rPr>
              <a:t>Туристические маршруты Камешкирского  района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97766" y="2269718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196250"/>
                </a:moveTo>
                <a:lnTo>
                  <a:pt x="5183" y="151251"/>
                </a:lnTo>
                <a:lnTo>
                  <a:pt x="19947" y="109944"/>
                </a:lnTo>
                <a:lnTo>
                  <a:pt x="43113" y="73505"/>
                </a:lnTo>
                <a:lnTo>
                  <a:pt x="73505" y="43113"/>
                </a:lnTo>
                <a:lnTo>
                  <a:pt x="109943" y="19947"/>
                </a:lnTo>
                <a:lnTo>
                  <a:pt x="151251" y="5183"/>
                </a:lnTo>
                <a:lnTo>
                  <a:pt x="196249" y="0"/>
                </a:lnTo>
                <a:lnTo>
                  <a:pt x="4301592" y="0"/>
                </a:lnTo>
                <a:lnTo>
                  <a:pt x="4346592" y="5183"/>
                </a:lnTo>
                <a:lnTo>
                  <a:pt x="4387900" y="19947"/>
                </a:lnTo>
                <a:lnTo>
                  <a:pt x="4424338" y="43113"/>
                </a:lnTo>
                <a:lnTo>
                  <a:pt x="4454729" y="73505"/>
                </a:lnTo>
                <a:lnTo>
                  <a:pt x="4477896" y="109944"/>
                </a:lnTo>
                <a:lnTo>
                  <a:pt x="4492659" y="151251"/>
                </a:lnTo>
                <a:lnTo>
                  <a:pt x="4497842" y="196250"/>
                </a:lnTo>
                <a:lnTo>
                  <a:pt x="4497842" y="1286790"/>
                </a:lnTo>
                <a:lnTo>
                  <a:pt x="4492659" y="1331790"/>
                </a:lnTo>
                <a:lnTo>
                  <a:pt x="4477896" y="1373098"/>
                </a:lnTo>
                <a:lnTo>
                  <a:pt x="4454729" y="1409536"/>
                </a:lnTo>
                <a:lnTo>
                  <a:pt x="4424338" y="1439928"/>
                </a:lnTo>
                <a:lnTo>
                  <a:pt x="4387900" y="1463094"/>
                </a:lnTo>
                <a:lnTo>
                  <a:pt x="4346592" y="1477857"/>
                </a:lnTo>
                <a:lnTo>
                  <a:pt x="4301592" y="1483040"/>
                </a:lnTo>
                <a:lnTo>
                  <a:pt x="196249" y="1483040"/>
                </a:lnTo>
                <a:lnTo>
                  <a:pt x="151251" y="1477857"/>
                </a:lnTo>
                <a:lnTo>
                  <a:pt x="109943" y="1463094"/>
                </a:lnTo>
                <a:lnTo>
                  <a:pt x="73505" y="1439928"/>
                </a:lnTo>
                <a:lnTo>
                  <a:pt x="43113" y="1409536"/>
                </a:lnTo>
                <a:lnTo>
                  <a:pt x="19947" y="1373098"/>
                </a:lnTo>
                <a:lnTo>
                  <a:pt x="5183" y="1331790"/>
                </a:lnTo>
                <a:lnTo>
                  <a:pt x="0" y="1286790"/>
                </a:lnTo>
                <a:lnTo>
                  <a:pt x="0" y="196250"/>
                </a:lnTo>
                <a:close/>
              </a:path>
            </a:pathLst>
          </a:custGeom>
          <a:ln w="12700">
            <a:solidFill>
              <a:srgbClr val="B1C1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86552" y="2459228"/>
            <a:ext cx="3862070" cy="820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670"/>
              </a:spcBef>
              <a:buClr>
                <a:srgbClr val="B1C1E4"/>
              </a:buClr>
              <a:buFont typeface="Arial"/>
              <a:buChar char="•"/>
              <a:tabLst>
                <a:tab pos="183515" algn="l"/>
              </a:tabLst>
            </a:pPr>
            <a:r>
              <a:rPr sz="800" b="1" spc="-10" dirty="0" err="1">
                <a:latin typeface="Arial"/>
                <a:cs typeface="Arial"/>
              </a:rPr>
              <a:t>Нехватка</a:t>
            </a:r>
            <a:r>
              <a:rPr sz="800" b="1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квалифицированных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кадров,</a:t>
            </a:r>
            <a:r>
              <a:rPr sz="800" b="1" spc="-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отток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кадров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в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крупные </a:t>
            </a:r>
            <a:r>
              <a:rPr sz="800" b="1" spc="-10" dirty="0">
                <a:latin typeface="Arial"/>
                <a:cs typeface="Arial"/>
              </a:rPr>
              <a:t>города</a:t>
            </a:r>
            <a:endParaRPr sz="800" b="1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B1C1E4"/>
              </a:buClr>
              <a:buFont typeface="Arial"/>
              <a:buChar char="•"/>
            </a:pPr>
            <a:endParaRPr sz="800" b="1" dirty="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5"/>
              </a:spcBef>
              <a:buClr>
                <a:srgbClr val="B1C1E4"/>
              </a:buClr>
              <a:buFont typeface="Arial"/>
              <a:buChar char="•"/>
              <a:tabLst>
                <a:tab pos="183515" algn="l"/>
              </a:tabLst>
            </a:pPr>
            <a:r>
              <a:rPr sz="800" b="1" dirty="0">
                <a:latin typeface="Arial"/>
                <a:cs typeface="Arial"/>
              </a:rPr>
              <a:t>Высокий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износ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сетей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теплоснабжения,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водоснабжения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и</a:t>
            </a:r>
            <a:r>
              <a:rPr sz="800" b="1" spc="15" dirty="0">
                <a:latin typeface="Arial"/>
                <a:cs typeface="Arial"/>
              </a:rPr>
              <a:t> </a:t>
            </a:r>
            <a:r>
              <a:rPr sz="800" b="1" spc="-10" dirty="0" err="1">
                <a:latin typeface="Arial"/>
                <a:cs typeface="Arial"/>
              </a:rPr>
              <a:t>водоотведения</a:t>
            </a:r>
            <a:endParaRPr lang="ru-RU" sz="800" b="1" spc="-1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lr>
                <a:srgbClr val="B1C1E4"/>
              </a:buClr>
            </a:pPr>
            <a:endParaRPr sz="800" b="1" dirty="0">
              <a:latin typeface="Arial"/>
              <a:cs typeface="Arial"/>
            </a:endParaRPr>
          </a:p>
          <a:p>
            <a:pPr marL="184150" marR="5080" indent="-171450">
              <a:lnSpc>
                <a:spcPts val="700"/>
              </a:lnSpc>
              <a:buClr>
                <a:srgbClr val="B1C1E4"/>
              </a:buClr>
              <a:buFont typeface="Arial"/>
              <a:buChar char="•"/>
              <a:tabLst>
                <a:tab pos="184150" algn="l"/>
              </a:tabLst>
            </a:pPr>
            <a:r>
              <a:rPr lang="ru-RU" sz="800" b="1" dirty="0" err="1"/>
              <a:t>Незадействованность</a:t>
            </a:r>
            <a:r>
              <a:rPr lang="ru-RU" sz="800" b="1" dirty="0"/>
              <a:t> в экономике минерально-сырьевого потенциала  района</a:t>
            </a:r>
            <a:endParaRPr sz="800" b="1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283796" y="4824768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9034"/>
                </a:moveTo>
                <a:lnTo>
                  <a:pt x="5520" y="161104"/>
                </a:lnTo>
                <a:lnTo>
                  <a:pt x="21246" y="117106"/>
                </a:lnTo>
                <a:lnTo>
                  <a:pt x="45922" y="78293"/>
                </a:lnTo>
                <a:lnTo>
                  <a:pt x="78293" y="45922"/>
                </a:lnTo>
                <a:lnTo>
                  <a:pt x="117105" y="21246"/>
                </a:lnTo>
                <a:lnTo>
                  <a:pt x="161103" y="5520"/>
                </a:lnTo>
                <a:lnTo>
                  <a:pt x="209033" y="0"/>
                </a:lnTo>
                <a:lnTo>
                  <a:pt x="4288812" y="0"/>
                </a:lnTo>
                <a:lnTo>
                  <a:pt x="4336739" y="5520"/>
                </a:lnTo>
                <a:lnTo>
                  <a:pt x="4380736" y="21246"/>
                </a:lnTo>
                <a:lnTo>
                  <a:pt x="4419548" y="45922"/>
                </a:lnTo>
                <a:lnTo>
                  <a:pt x="4451919" y="78293"/>
                </a:lnTo>
                <a:lnTo>
                  <a:pt x="4476595" y="117106"/>
                </a:lnTo>
                <a:lnTo>
                  <a:pt x="4492321" y="161104"/>
                </a:lnTo>
                <a:lnTo>
                  <a:pt x="4497842" y="209034"/>
                </a:lnTo>
                <a:lnTo>
                  <a:pt x="4497842" y="1274010"/>
                </a:lnTo>
                <a:lnTo>
                  <a:pt x="4492321" y="1321941"/>
                </a:lnTo>
                <a:lnTo>
                  <a:pt x="4476595" y="1365939"/>
                </a:lnTo>
                <a:lnTo>
                  <a:pt x="4451919" y="1404750"/>
                </a:lnTo>
                <a:lnTo>
                  <a:pt x="4419548" y="1437121"/>
                </a:lnTo>
                <a:lnTo>
                  <a:pt x="4380736" y="1461795"/>
                </a:lnTo>
                <a:lnTo>
                  <a:pt x="4336739" y="1477520"/>
                </a:lnTo>
                <a:lnTo>
                  <a:pt x="4288812" y="1483040"/>
                </a:lnTo>
                <a:lnTo>
                  <a:pt x="209033" y="1483040"/>
                </a:lnTo>
                <a:lnTo>
                  <a:pt x="161103" y="1477520"/>
                </a:lnTo>
                <a:lnTo>
                  <a:pt x="117105" y="1461795"/>
                </a:lnTo>
                <a:lnTo>
                  <a:pt x="78293" y="1437121"/>
                </a:lnTo>
                <a:lnTo>
                  <a:pt x="45922" y="1404750"/>
                </a:lnTo>
                <a:lnTo>
                  <a:pt x="21246" y="1365939"/>
                </a:lnTo>
                <a:lnTo>
                  <a:pt x="5520" y="1321941"/>
                </a:lnTo>
                <a:lnTo>
                  <a:pt x="0" y="1274010"/>
                </a:lnTo>
                <a:lnTo>
                  <a:pt x="0" y="209034"/>
                </a:lnTo>
                <a:close/>
              </a:path>
            </a:pathLst>
          </a:custGeom>
          <a:ln w="12700">
            <a:solidFill>
              <a:srgbClr val="B1C1E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76316" y="5016500"/>
            <a:ext cx="3138170" cy="6412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ct val="100000"/>
              </a:lnSpc>
              <a:spcBef>
                <a:spcPts val="100"/>
              </a:spcBef>
              <a:buClr>
                <a:srgbClr val="B1C1E4"/>
              </a:buClr>
              <a:buFont typeface="Arial"/>
              <a:buChar char="•"/>
              <a:tabLst>
                <a:tab pos="183515" algn="l"/>
              </a:tabLst>
            </a:pP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Конкуренция</a:t>
            </a:r>
            <a:r>
              <a:rPr sz="8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за</a:t>
            </a:r>
            <a:r>
              <a:rPr sz="8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инвесторов и </a:t>
            </a:r>
            <a:r>
              <a:rPr sz="800" b="1" spc="-10" dirty="0" err="1">
                <a:latin typeface="Arial" panose="020B0604020202020204" pitchFamily="34" charset="0"/>
                <a:cs typeface="Arial" panose="020B0604020202020204" pitchFamily="34" charset="0"/>
              </a:rPr>
              <a:t>инвестиционные</a:t>
            </a:r>
            <a:r>
              <a:rPr sz="800" b="1" spc="-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spc="-10" dirty="0" err="1">
                <a:latin typeface="Arial" panose="020B0604020202020204" pitchFamily="34" charset="0"/>
                <a:cs typeface="Arial" panose="020B0604020202020204" pitchFamily="34" charset="0"/>
              </a:rPr>
              <a:t>проекты</a:t>
            </a:r>
            <a:endParaRPr lang="ru-RU" sz="800" b="1" spc="-1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515" indent="-170815">
              <a:lnSpc>
                <a:spcPct val="100000"/>
              </a:lnSpc>
              <a:spcBef>
                <a:spcPts val="100"/>
              </a:spcBef>
              <a:buClr>
                <a:srgbClr val="B1C1E4"/>
              </a:buClr>
              <a:buFont typeface="Arial"/>
              <a:buChar char="•"/>
              <a:tabLst>
                <a:tab pos="183515" algn="l"/>
              </a:tabLst>
            </a:pPr>
            <a:r>
              <a:rPr lang="ru-RU" sz="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Удорожание    тарифов, что негативно отразится на экономике  района  в целом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515" indent="-170815">
              <a:lnSpc>
                <a:spcPct val="100000"/>
              </a:lnSpc>
              <a:buClr>
                <a:srgbClr val="B1C1E4"/>
              </a:buClr>
              <a:buFont typeface="Arial"/>
              <a:buChar char="•"/>
              <a:tabLst>
                <a:tab pos="183515" algn="l"/>
              </a:tabLst>
            </a:pP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Конкуренция с</a:t>
            </a:r>
            <a:r>
              <a:rPr sz="80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spc="-10" dirty="0">
                <a:latin typeface="Arial" panose="020B0604020202020204" pitchFamily="34" charset="0"/>
                <a:cs typeface="Arial" panose="020B0604020202020204" pitchFamily="34" charset="0"/>
              </a:rPr>
              <a:t>туристически</a:t>
            </a:r>
            <a:r>
              <a:rPr sz="800" b="1" spc="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развитыми</a:t>
            </a:r>
            <a:r>
              <a:rPr sz="8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spc="-10" dirty="0">
                <a:latin typeface="Arial" panose="020B0604020202020204" pitchFamily="34" charset="0"/>
                <a:cs typeface="Arial" panose="020B0604020202020204" pitchFamily="34" charset="0"/>
              </a:rPr>
              <a:t>соседними</a:t>
            </a:r>
            <a:r>
              <a:rPr sz="800" b="1" spc="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spc="-10" dirty="0">
                <a:latin typeface="Arial" panose="020B0604020202020204" pitchFamily="34" charset="0"/>
                <a:cs typeface="Arial" panose="020B0604020202020204" pitchFamily="34" charset="0"/>
              </a:rPr>
              <a:t>районами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0990" y="2269718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196250"/>
                </a:moveTo>
                <a:lnTo>
                  <a:pt x="5183" y="151251"/>
                </a:lnTo>
                <a:lnTo>
                  <a:pt x="19947" y="109944"/>
                </a:lnTo>
                <a:lnTo>
                  <a:pt x="43113" y="73505"/>
                </a:lnTo>
                <a:lnTo>
                  <a:pt x="73505" y="43113"/>
                </a:lnTo>
                <a:lnTo>
                  <a:pt x="109943" y="19947"/>
                </a:lnTo>
                <a:lnTo>
                  <a:pt x="151251" y="5183"/>
                </a:lnTo>
                <a:lnTo>
                  <a:pt x="196249" y="0"/>
                </a:lnTo>
                <a:lnTo>
                  <a:pt x="4301592" y="0"/>
                </a:lnTo>
                <a:lnTo>
                  <a:pt x="4346592" y="5183"/>
                </a:lnTo>
                <a:lnTo>
                  <a:pt x="4387900" y="19947"/>
                </a:lnTo>
                <a:lnTo>
                  <a:pt x="4424338" y="43113"/>
                </a:lnTo>
                <a:lnTo>
                  <a:pt x="4454729" y="73505"/>
                </a:lnTo>
                <a:lnTo>
                  <a:pt x="4477896" y="109944"/>
                </a:lnTo>
                <a:lnTo>
                  <a:pt x="4492659" y="151251"/>
                </a:lnTo>
                <a:lnTo>
                  <a:pt x="4497842" y="196250"/>
                </a:lnTo>
                <a:lnTo>
                  <a:pt x="4497842" y="1286790"/>
                </a:lnTo>
                <a:lnTo>
                  <a:pt x="4492659" y="1331790"/>
                </a:lnTo>
                <a:lnTo>
                  <a:pt x="4477896" y="1373098"/>
                </a:lnTo>
                <a:lnTo>
                  <a:pt x="4454729" y="1409536"/>
                </a:lnTo>
                <a:lnTo>
                  <a:pt x="4424338" y="1439928"/>
                </a:lnTo>
                <a:lnTo>
                  <a:pt x="4387900" y="1463094"/>
                </a:lnTo>
                <a:lnTo>
                  <a:pt x="4346592" y="1477857"/>
                </a:lnTo>
                <a:lnTo>
                  <a:pt x="4301592" y="1483040"/>
                </a:lnTo>
                <a:lnTo>
                  <a:pt x="196249" y="1483040"/>
                </a:lnTo>
                <a:lnTo>
                  <a:pt x="151251" y="1477857"/>
                </a:lnTo>
                <a:lnTo>
                  <a:pt x="109943" y="1463094"/>
                </a:lnTo>
                <a:lnTo>
                  <a:pt x="73505" y="1439928"/>
                </a:lnTo>
                <a:lnTo>
                  <a:pt x="43113" y="1409536"/>
                </a:lnTo>
                <a:lnTo>
                  <a:pt x="19947" y="1373098"/>
                </a:lnTo>
                <a:lnTo>
                  <a:pt x="5183" y="1331790"/>
                </a:lnTo>
                <a:lnTo>
                  <a:pt x="0" y="1286790"/>
                </a:lnTo>
                <a:lnTo>
                  <a:pt x="0" y="196250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29770" y="2459228"/>
            <a:ext cx="3811079" cy="8207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15" indent="-170815">
              <a:lnSpc>
                <a:spcPts val="710"/>
              </a:lnSpc>
              <a:spcBef>
                <a:spcPts val="100"/>
              </a:spcBef>
              <a:buClr>
                <a:srgbClr val="4756A0"/>
              </a:buClr>
              <a:buFont typeface="Arial"/>
              <a:buChar char="•"/>
              <a:tabLst>
                <a:tab pos="183515" algn="l"/>
              </a:tabLst>
            </a:pPr>
            <a:r>
              <a:rPr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Развита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 сельскохозяйственная деятельность 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515" indent="-170815">
              <a:lnSpc>
                <a:spcPct val="100000"/>
              </a:lnSpc>
              <a:spcBef>
                <a:spcPts val="670"/>
              </a:spcBef>
              <a:buClr>
                <a:srgbClr val="4756A0"/>
              </a:buClr>
              <a:buFont typeface="Arial"/>
              <a:buChar char="•"/>
              <a:tabLst>
                <a:tab pos="183515" algn="l"/>
              </a:tabLst>
            </a:pPr>
            <a:r>
              <a:rPr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Богатое</a:t>
            </a:r>
            <a:r>
              <a:rPr sz="800" b="1" spc="4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spc="-10" dirty="0" err="1">
                <a:latin typeface="Arial" panose="020B0604020202020204" pitchFamily="34" charset="0"/>
                <a:cs typeface="Arial" panose="020B0604020202020204" pitchFamily="34" charset="0"/>
              </a:rPr>
              <a:t>историко-культурное</a:t>
            </a:r>
            <a:r>
              <a:rPr sz="800" b="1" spc="3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spc="-10" dirty="0" err="1">
                <a:latin typeface="Arial" panose="020B0604020202020204" pitchFamily="34" charset="0"/>
                <a:cs typeface="Arial" panose="020B0604020202020204" pitchFamily="34" charset="0"/>
              </a:rPr>
              <a:t>наследи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Clr>
                <a:srgbClr val="4756A0"/>
              </a:buClr>
              <a:buFont typeface="Arial"/>
              <a:buChar char="•"/>
            </a:pPr>
            <a:r>
              <a:rPr lang="ru-RU" sz="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ru-RU" sz="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Наличие больших запасов  белой и красной глины высокого качества,, нефти, деловой древесины, бутового камня, строительного песка, щебня </a:t>
            </a:r>
            <a:endParaRPr sz="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515" indent="-170815">
              <a:lnSpc>
                <a:spcPct val="100000"/>
              </a:lnSpc>
              <a:buClr>
                <a:srgbClr val="4756A0"/>
              </a:buClr>
              <a:buFont typeface="Arial"/>
              <a:buChar char="•"/>
              <a:tabLst>
                <a:tab pos="183515" algn="l"/>
              </a:tabLst>
            </a:pP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Наличие</a:t>
            </a:r>
            <a:r>
              <a:rPr sz="80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sz="8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районе</a:t>
            </a:r>
            <a:r>
              <a:rPr sz="8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dirty="0">
                <a:latin typeface="Arial" panose="020B0604020202020204" pitchFamily="34" charset="0"/>
                <a:cs typeface="Arial" panose="020B0604020202020204" pitchFamily="34" charset="0"/>
              </a:rPr>
              <a:t>одного </a:t>
            </a:r>
            <a:r>
              <a:rPr sz="80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spc="-10" dirty="0" err="1">
                <a:latin typeface="Arial" panose="020B0604020202020204" pitchFamily="34" charset="0"/>
                <a:cs typeface="Arial" panose="020B0604020202020204" pitchFamily="34" charset="0"/>
              </a:rPr>
              <a:t>профессиональн</a:t>
            </a:r>
            <a:r>
              <a:rPr lang="ru-RU" sz="800" b="1" spc="-10" dirty="0">
                <a:latin typeface="Arial" panose="020B0604020202020204" pitchFamily="34" charset="0"/>
                <a:cs typeface="Arial" panose="020B0604020202020204" pitchFamily="34" charset="0"/>
              </a:rPr>
              <a:t>ого</a:t>
            </a:r>
            <a:r>
              <a:rPr sz="8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учебного</a:t>
            </a:r>
            <a:r>
              <a:rPr sz="800" b="1" spc="-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800" b="1" spc="-10" dirty="0" err="1">
                <a:latin typeface="Arial" panose="020B0604020202020204" pitchFamily="34" charset="0"/>
                <a:cs typeface="Arial" panose="020B0604020202020204" pitchFamily="34" charset="0"/>
              </a:rPr>
              <a:t>заведения</a:t>
            </a:r>
            <a:endParaRPr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40990" y="1376756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83142" y="0"/>
                </a:moveTo>
                <a:lnTo>
                  <a:pt x="214690" y="0"/>
                </a:lnTo>
                <a:lnTo>
                  <a:pt x="165464" y="5670"/>
                </a:lnTo>
                <a:lnTo>
                  <a:pt x="120275" y="21822"/>
                </a:lnTo>
                <a:lnTo>
                  <a:pt x="80412" y="47167"/>
                </a:lnTo>
                <a:lnTo>
                  <a:pt x="47165" y="80415"/>
                </a:lnTo>
                <a:lnTo>
                  <a:pt x="21821" y="120278"/>
                </a:lnTo>
                <a:lnTo>
                  <a:pt x="5670" y="165467"/>
                </a:lnTo>
                <a:lnTo>
                  <a:pt x="0" y="214693"/>
                </a:lnTo>
                <a:lnTo>
                  <a:pt x="0" y="560908"/>
                </a:lnTo>
                <a:lnTo>
                  <a:pt x="5670" y="610133"/>
                </a:lnTo>
                <a:lnTo>
                  <a:pt x="21821" y="655322"/>
                </a:lnTo>
                <a:lnTo>
                  <a:pt x="47165" y="695186"/>
                </a:lnTo>
                <a:lnTo>
                  <a:pt x="80412" y="728434"/>
                </a:lnTo>
                <a:lnTo>
                  <a:pt x="120275" y="753779"/>
                </a:lnTo>
                <a:lnTo>
                  <a:pt x="165464" y="769931"/>
                </a:lnTo>
                <a:lnTo>
                  <a:pt x="214690" y="775601"/>
                </a:lnTo>
                <a:lnTo>
                  <a:pt x="4283142" y="775601"/>
                </a:lnTo>
                <a:lnTo>
                  <a:pt x="4332372" y="769931"/>
                </a:lnTo>
                <a:lnTo>
                  <a:pt x="4377562" y="753779"/>
                </a:lnTo>
                <a:lnTo>
                  <a:pt x="4417425" y="728434"/>
                </a:lnTo>
                <a:lnTo>
                  <a:pt x="4450672" y="695186"/>
                </a:lnTo>
                <a:lnTo>
                  <a:pt x="4476015" y="655322"/>
                </a:lnTo>
                <a:lnTo>
                  <a:pt x="4492166" y="610133"/>
                </a:lnTo>
                <a:lnTo>
                  <a:pt x="4497835" y="560908"/>
                </a:lnTo>
                <a:lnTo>
                  <a:pt x="4497835" y="214693"/>
                </a:lnTo>
                <a:lnTo>
                  <a:pt x="4492166" y="165467"/>
                </a:lnTo>
                <a:lnTo>
                  <a:pt x="4476015" y="120278"/>
                </a:lnTo>
                <a:lnTo>
                  <a:pt x="4450672" y="80415"/>
                </a:lnTo>
                <a:lnTo>
                  <a:pt x="4417425" y="47167"/>
                </a:lnTo>
                <a:lnTo>
                  <a:pt x="4377562" y="21822"/>
                </a:lnTo>
                <a:lnTo>
                  <a:pt x="4332372" y="5670"/>
                </a:lnTo>
                <a:lnTo>
                  <a:pt x="4283142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124735" y="1667256"/>
            <a:ext cx="153162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СИЛЬНЫЕ</a:t>
            </a:r>
            <a:r>
              <a:rPr sz="11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СТОРОНЫ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7014" y="4824768"/>
            <a:ext cx="4498340" cy="1483360"/>
          </a:xfrm>
          <a:custGeom>
            <a:avLst/>
            <a:gdLst/>
            <a:ahLst/>
            <a:cxnLst/>
            <a:rect l="l" t="t" r="r" b="b"/>
            <a:pathLst>
              <a:path w="4498340" h="1483360">
                <a:moveTo>
                  <a:pt x="0" y="209034"/>
                </a:moveTo>
                <a:lnTo>
                  <a:pt x="5520" y="161104"/>
                </a:lnTo>
                <a:lnTo>
                  <a:pt x="21246" y="117106"/>
                </a:lnTo>
                <a:lnTo>
                  <a:pt x="45922" y="78293"/>
                </a:lnTo>
                <a:lnTo>
                  <a:pt x="78293" y="45922"/>
                </a:lnTo>
                <a:lnTo>
                  <a:pt x="117105" y="21246"/>
                </a:lnTo>
                <a:lnTo>
                  <a:pt x="161103" y="5520"/>
                </a:lnTo>
                <a:lnTo>
                  <a:pt x="209033" y="0"/>
                </a:lnTo>
                <a:lnTo>
                  <a:pt x="4288812" y="0"/>
                </a:lnTo>
                <a:lnTo>
                  <a:pt x="4336739" y="5520"/>
                </a:lnTo>
                <a:lnTo>
                  <a:pt x="4380736" y="21246"/>
                </a:lnTo>
                <a:lnTo>
                  <a:pt x="4419548" y="45922"/>
                </a:lnTo>
                <a:lnTo>
                  <a:pt x="4451919" y="78293"/>
                </a:lnTo>
                <a:lnTo>
                  <a:pt x="4476595" y="117106"/>
                </a:lnTo>
                <a:lnTo>
                  <a:pt x="4492321" y="161104"/>
                </a:lnTo>
                <a:lnTo>
                  <a:pt x="4497842" y="209034"/>
                </a:lnTo>
                <a:lnTo>
                  <a:pt x="4497842" y="1274010"/>
                </a:lnTo>
                <a:lnTo>
                  <a:pt x="4492321" y="1321941"/>
                </a:lnTo>
                <a:lnTo>
                  <a:pt x="4476595" y="1365939"/>
                </a:lnTo>
                <a:lnTo>
                  <a:pt x="4451919" y="1404750"/>
                </a:lnTo>
                <a:lnTo>
                  <a:pt x="4419548" y="1437121"/>
                </a:lnTo>
                <a:lnTo>
                  <a:pt x="4380736" y="1461795"/>
                </a:lnTo>
                <a:lnTo>
                  <a:pt x="4336739" y="1477520"/>
                </a:lnTo>
                <a:lnTo>
                  <a:pt x="4288812" y="1483040"/>
                </a:lnTo>
                <a:lnTo>
                  <a:pt x="209033" y="1483040"/>
                </a:lnTo>
                <a:lnTo>
                  <a:pt x="161103" y="1477520"/>
                </a:lnTo>
                <a:lnTo>
                  <a:pt x="117105" y="1461795"/>
                </a:lnTo>
                <a:lnTo>
                  <a:pt x="78293" y="1437121"/>
                </a:lnTo>
                <a:lnTo>
                  <a:pt x="45922" y="1404750"/>
                </a:lnTo>
                <a:lnTo>
                  <a:pt x="21246" y="1365939"/>
                </a:lnTo>
                <a:lnTo>
                  <a:pt x="5520" y="1321941"/>
                </a:lnTo>
                <a:lnTo>
                  <a:pt x="0" y="1274010"/>
                </a:lnTo>
                <a:lnTo>
                  <a:pt x="0" y="209034"/>
                </a:lnTo>
                <a:close/>
              </a:path>
            </a:pathLst>
          </a:custGeom>
          <a:ln w="12700">
            <a:solidFill>
              <a:srgbClr val="4756A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29770" y="5016500"/>
            <a:ext cx="3307715" cy="9002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"/>
              </a:spcBef>
              <a:buClr>
                <a:srgbClr val="4756A0"/>
              </a:buClr>
              <a:buFont typeface="Arial"/>
              <a:buChar char="•"/>
            </a:pPr>
            <a:endParaRPr sz="600" dirty="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5"/>
              </a:spcBef>
              <a:buClr>
                <a:srgbClr val="4756A0"/>
              </a:buClr>
              <a:buFont typeface="Arial"/>
              <a:buChar char="•"/>
              <a:tabLst>
                <a:tab pos="183515" algn="l"/>
              </a:tabLst>
            </a:pPr>
            <a:r>
              <a:rPr sz="800" b="1" dirty="0">
                <a:latin typeface="Arial"/>
                <a:cs typeface="Arial"/>
              </a:rPr>
              <a:t>Создание новых </a:t>
            </a:r>
            <a:r>
              <a:rPr sz="800" b="1" spc="-10" dirty="0">
                <a:latin typeface="Arial"/>
                <a:cs typeface="Arial"/>
              </a:rPr>
              <a:t>туристических</a:t>
            </a:r>
            <a:r>
              <a:rPr sz="800" b="1" spc="5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троп/маршрутов</a:t>
            </a:r>
            <a:endParaRPr sz="800" dirty="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670"/>
              </a:spcBef>
              <a:buClr>
                <a:srgbClr val="4756A0"/>
              </a:buClr>
              <a:buFont typeface="Arial"/>
              <a:buChar char="•"/>
              <a:tabLst>
                <a:tab pos="183515" algn="l"/>
              </a:tabLst>
            </a:pPr>
            <a:r>
              <a:rPr sz="800" b="1" dirty="0">
                <a:latin typeface="Arial"/>
                <a:cs typeface="Arial"/>
              </a:rPr>
              <a:t>Наличие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свободных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инвестиционных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 err="1">
                <a:latin typeface="Arial"/>
                <a:cs typeface="Arial"/>
              </a:rPr>
              <a:t>площадок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(</a:t>
            </a:r>
            <a:r>
              <a:rPr lang="ru-RU" sz="800" b="1" dirty="0">
                <a:latin typeface="Arial"/>
                <a:cs typeface="Arial"/>
              </a:rPr>
              <a:t>5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greenfield</a:t>
            </a:r>
            <a:r>
              <a:rPr sz="800" b="1" spc="15" dirty="0">
                <a:latin typeface="Arial"/>
                <a:cs typeface="Arial"/>
              </a:rPr>
              <a:t> </a:t>
            </a:r>
            <a:r>
              <a:rPr sz="800" b="1" dirty="0">
                <a:latin typeface="Arial"/>
                <a:cs typeface="Arial"/>
              </a:rPr>
              <a:t>и</a:t>
            </a:r>
            <a:r>
              <a:rPr sz="800" b="1" spc="15" dirty="0">
                <a:latin typeface="Arial"/>
                <a:cs typeface="Arial"/>
              </a:rPr>
              <a:t> </a:t>
            </a:r>
            <a:r>
              <a:rPr lang="ru-RU" sz="800" b="1" dirty="0">
                <a:latin typeface="Arial"/>
                <a:cs typeface="Arial"/>
              </a:rPr>
              <a:t>1</a:t>
            </a:r>
            <a:r>
              <a:rPr sz="800" b="1" spc="10" dirty="0">
                <a:latin typeface="Arial"/>
                <a:cs typeface="Arial"/>
              </a:rPr>
              <a:t> </a:t>
            </a:r>
            <a:r>
              <a:rPr sz="800" b="1" spc="-10" dirty="0">
                <a:latin typeface="Arial"/>
                <a:cs typeface="Arial"/>
              </a:rPr>
              <a:t>brownfield)</a:t>
            </a:r>
            <a:endParaRPr lang="ru-RU" sz="800" b="1" spc="-10" dirty="0">
              <a:latin typeface="Arial"/>
              <a:cs typeface="Arial"/>
            </a:endParaRPr>
          </a:p>
          <a:p>
            <a:pPr marL="183515" indent="-170815">
              <a:lnSpc>
                <a:spcPct val="100000"/>
              </a:lnSpc>
              <a:spcBef>
                <a:spcPts val="670"/>
              </a:spcBef>
              <a:buClr>
                <a:srgbClr val="4756A0"/>
              </a:buClr>
              <a:buFont typeface="Arial"/>
              <a:buChar char="•"/>
              <a:tabLst>
                <a:tab pos="183515" algn="l"/>
              </a:tabLst>
            </a:pPr>
            <a:r>
              <a:rPr lang="ru-RU" sz="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Вовлечение в промышленный оборот минерально-ресурсного потенциала  Камешкирского района</a:t>
            </a:r>
            <a:endParaRPr sz="800" b="1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7014" y="3931818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270359" y="0"/>
                </a:moveTo>
                <a:lnTo>
                  <a:pt x="227478" y="0"/>
                </a:lnTo>
                <a:lnTo>
                  <a:pt x="181633" y="4621"/>
                </a:lnTo>
                <a:lnTo>
                  <a:pt x="138933" y="17877"/>
                </a:lnTo>
                <a:lnTo>
                  <a:pt x="100293" y="38852"/>
                </a:lnTo>
                <a:lnTo>
                  <a:pt x="66627" y="66630"/>
                </a:lnTo>
                <a:lnTo>
                  <a:pt x="38849" y="100297"/>
                </a:lnTo>
                <a:lnTo>
                  <a:pt x="17876" y="138938"/>
                </a:lnTo>
                <a:lnTo>
                  <a:pt x="4621" y="181638"/>
                </a:lnTo>
                <a:lnTo>
                  <a:pt x="0" y="227482"/>
                </a:lnTo>
                <a:lnTo>
                  <a:pt x="0" y="548119"/>
                </a:lnTo>
                <a:lnTo>
                  <a:pt x="4621" y="593963"/>
                </a:lnTo>
                <a:lnTo>
                  <a:pt x="17876" y="636662"/>
                </a:lnTo>
                <a:lnTo>
                  <a:pt x="38849" y="675303"/>
                </a:lnTo>
                <a:lnTo>
                  <a:pt x="66627" y="708971"/>
                </a:lnTo>
                <a:lnTo>
                  <a:pt x="100293" y="736749"/>
                </a:lnTo>
                <a:lnTo>
                  <a:pt x="138933" y="757724"/>
                </a:lnTo>
                <a:lnTo>
                  <a:pt x="181633" y="770979"/>
                </a:lnTo>
                <a:lnTo>
                  <a:pt x="227478" y="775601"/>
                </a:lnTo>
                <a:lnTo>
                  <a:pt x="4270359" y="775601"/>
                </a:lnTo>
                <a:lnTo>
                  <a:pt x="4316203" y="770979"/>
                </a:lnTo>
                <a:lnTo>
                  <a:pt x="4358903" y="757724"/>
                </a:lnTo>
                <a:lnTo>
                  <a:pt x="4397544" y="736749"/>
                </a:lnTo>
                <a:lnTo>
                  <a:pt x="4431211" y="708971"/>
                </a:lnTo>
                <a:lnTo>
                  <a:pt x="4458989" y="675303"/>
                </a:lnTo>
                <a:lnTo>
                  <a:pt x="4479964" y="636662"/>
                </a:lnTo>
                <a:lnTo>
                  <a:pt x="4493220" y="593963"/>
                </a:lnTo>
                <a:lnTo>
                  <a:pt x="4497842" y="548119"/>
                </a:lnTo>
                <a:lnTo>
                  <a:pt x="4497842" y="227482"/>
                </a:lnTo>
                <a:lnTo>
                  <a:pt x="4493220" y="181638"/>
                </a:lnTo>
                <a:lnTo>
                  <a:pt x="4479964" y="138938"/>
                </a:lnTo>
                <a:lnTo>
                  <a:pt x="4458989" y="100297"/>
                </a:lnTo>
                <a:lnTo>
                  <a:pt x="4431211" y="66630"/>
                </a:lnTo>
                <a:lnTo>
                  <a:pt x="4397544" y="38852"/>
                </a:lnTo>
                <a:lnTo>
                  <a:pt x="4358903" y="17877"/>
                </a:lnTo>
                <a:lnTo>
                  <a:pt x="4316203" y="4621"/>
                </a:lnTo>
                <a:lnTo>
                  <a:pt x="4270359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2290940" y="4224528"/>
            <a:ext cx="117094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ВОЗМОЖНОСТИ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2735309" y="437946"/>
            <a:ext cx="4264660" cy="760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spc="-40" dirty="0"/>
              <a:t>SWOT-</a:t>
            </a:r>
            <a:r>
              <a:rPr spc="-10" dirty="0"/>
              <a:t>АНАЛИЗ</a:t>
            </a:r>
          </a:p>
          <a:p>
            <a:pPr marL="12700" algn="ctr">
              <a:lnSpc>
                <a:spcPct val="100000"/>
              </a:lnSpc>
              <a:spcBef>
                <a:spcPts val="25"/>
              </a:spcBef>
            </a:pPr>
            <a:r>
              <a:rPr lang="ru-RU" b="0" spc="-10" dirty="0"/>
              <a:t>Камешкирского района</a:t>
            </a:r>
            <a:endParaRPr b="0" spc="-1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300090" y="1376756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69">
                <a:moveTo>
                  <a:pt x="4270362" y="0"/>
                </a:moveTo>
                <a:lnTo>
                  <a:pt x="227482" y="0"/>
                </a:lnTo>
                <a:lnTo>
                  <a:pt x="181635" y="4621"/>
                </a:lnTo>
                <a:lnTo>
                  <a:pt x="138933" y="17877"/>
                </a:lnTo>
                <a:lnTo>
                  <a:pt x="100292" y="38852"/>
                </a:lnTo>
                <a:lnTo>
                  <a:pt x="66625" y="66630"/>
                </a:lnTo>
                <a:lnTo>
                  <a:pt x="38848" y="100297"/>
                </a:lnTo>
                <a:lnTo>
                  <a:pt x="17875" y="138938"/>
                </a:lnTo>
                <a:lnTo>
                  <a:pt x="4621" y="181638"/>
                </a:lnTo>
                <a:lnTo>
                  <a:pt x="0" y="227482"/>
                </a:lnTo>
                <a:lnTo>
                  <a:pt x="0" y="548119"/>
                </a:lnTo>
                <a:lnTo>
                  <a:pt x="4621" y="593966"/>
                </a:lnTo>
                <a:lnTo>
                  <a:pt x="17875" y="636668"/>
                </a:lnTo>
                <a:lnTo>
                  <a:pt x="38848" y="675309"/>
                </a:lnTo>
                <a:lnTo>
                  <a:pt x="66625" y="708975"/>
                </a:lnTo>
                <a:lnTo>
                  <a:pt x="100292" y="736752"/>
                </a:lnTo>
                <a:lnTo>
                  <a:pt x="138933" y="757725"/>
                </a:lnTo>
                <a:lnTo>
                  <a:pt x="181635" y="770980"/>
                </a:lnTo>
                <a:lnTo>
                  <a:pt x="227482" y="775601"/>
                </a:lnTo>
                <a:lnTo>
                  <a:pt x="4270362" y="775601"/>
                </a:lnTo>
                <a:lnTo>
                  <a:pt x="4316206" y="770980"/>
                </a:lnTo>
                <a:lnTo>
                  <a:pt x="4358905" y="757725"/>
                </a:lnTo>
                <a:lnTo>
                  <a:pt x="4397546" y="736752"/>
                </a:lnTo>
                <a:lnTo>
                  <a:pt x="4431214" y="708975"/>
                </a:lnTo>
                <a:lnTo>
                  <a:pt x="4458992" y="675309"/>
                </a:lnTo>
                <a:lnTo>
                  <a:pt x="4479967" y="636668"/>
                </a:lnTo>
                <a:lnTo>
                  <a:pt x="4493222" y="593966"/>
                </a:lnTo>
                <a:lnTo>
                  <a:pt x="4497844" y="548119"/>
                </a:lnTo>
                <a:lnTo>
                  <a:pt x="4497844" y="227482"/>
                </a:lnTo>
                <a:lnTo>
                  <a:pt x="4493222" y="181638"/>
                </a:lnTo>
                <a:lnTo>
                  <a:pt x="4479967" y="138938"/>
                </a:lnTo>
                <a:lnTo>
                  <a:pt x="4458992" y="100297"/>
                </a:lnTo>
                <a:lnTo>
                  <a:pt x="4431214" y="66630"/>
                </a:lnTo>
                <a:lnTo>
                  <a:pt x="4397546" y="38852"/>
                </a:lnTo>
                <a:lnTo>
                  <a:pt x="4358905" y="17877"/>
                </a:lnTo>
                <a:lnTo>
                  <a:pt x="4316206" y="4621"/>
                </a:lnTo>
                <a:lnTo>
                  <a:pt x="4270362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833844" y="1667256"/>
            <a:ext cx="14312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FFFFFF"/>
                </a:solidFill>
                <a:latin typeface="Arial"/>
                <a:cs typeface="Arial"/>
              </a:rPr>
              <a:t>СЛАБЫЕ</a:t>
            </a:r>
            <a:r>
              <a:rPr sz="11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СТОРОНЫ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5286108" y="3931818"/>
            <a:ext cx="4498340" cy="775970"/>
          </a:xfrm>
          <a:custGeom>
            <a:avLst/>
            <a:gdLst/>
            <a:ahLst/>
            <a:cxnLst/>
            <a:rect l="l" t="t" r="r" b="b"/>
            <a:pathLst>
              <a:path w="4498340" h="775970">
                <a:moveTo>
                  <a:pt x="4302328" y="0"/>
                </a:moveTo>
                <a:lnTo>
                  <a:pt x="195516" y="0"/>
                </a:lnTo>
                <a:lnTo>
                  <a:pt x="150688" y="5164"/>
                </a:lnTo>
                <a:lnTo>
                  <a:pt x="109535" y="19873"/>
                </a:lnTo>
                <a:lnTo>
                  <a:pt x="73233" y="42954"/>
                </a:lnTo>
                <a:lnTo>
                  <a:pt x="42954" y="73233"/>
                </a:lnTo>
                <a:lnTo>
                  <a:pt x="19873" y="109535"/>
                </a:lnTo>
                <a:lnTo>
                  <a:pt x="5164" y="150688"/>
                </a:lnTo>
                <a:lnTo>
                  <a:pt x="0" y="195516"/>
                </a:lnTo>
                <a:lnTo>
                  <a:pt x="0" y="580085"/>
                </a:lnTo>
                <a:lnTo>
                  <a:pt x="5164" y="624913"/>
                </a:lnTo>
                <a:lnTo>
                  <a:pt x="19873" y="666066"/>
                </a:lnTo>
                <a:lnTo>
                  <a:pt x="42954" y="702368"/>
                </a:lnTo>
                <a:lnTo>
                  <a:pt x="73233" y="732647"/>
                </a:lnTo>
                <a:lnTo>
                  <a:pt x="109535" y="755728"/>
                </a:lnTo>
                <a:lnTo>
                  <a:pt x="150688" y="770437"/>
                </a:lnTo>
                <a:lnTo>
                  <a:pt x="195516" y="775601"/>
                </a:lnTo>
                <a:lnTo>
                  <a:pt x="4302328" y="775601"/>
                </a:lnTo>
                <a:lnTo>
                  <a:pt x="4347160" y="770437"/>
                </a:lnTo>
                <a:lnTo>
                  <a:pt x="4388314" y="755728"/>
                </a:lnTo>
                <a:lnTo>
                  <a:pt x="4424616" y="732647"/>
                </a:lnTo>
                <a:lnTo>
                  <a:pt x="4454894" y="702368"/>
                </a:lnTo>
                <a:lnTo>
                  <a:pt x="4477973" y="666066"/>
                </a:lnTo>
                <a:lnTo>
                  <a:pt x="4492681" y="624913"/>
                </a:lnTo>
                <a:lnTo>
                  <a:pt x="4497844" y="580085"/>
                </a:lnTo>
                <a:lnTo>
                  <a:pt x="4497844" y="195516"/>
                </a:lnTo>
                <a:lnTo>
                  <a:pt x="4492681" y="150688"/>
                </a:lnTo>
                <a:lnTo>
                  <a:pt x="4477973" y="109535"/>
                </a:lnTo>
                <a:lnTo>
                  <a:pt x="4454894" y="73233"/>
                </a:lnTo>
                <a:lnTo>
                  <a:pt x="4424616" y="42954"/>
                </a:lnTo>
                <a:lnTo>
                  <a:pt x="4388314" y="19873"/>
                </a:lnTo>
                <a:lnTo>
                  <a:pt x="4347160" y="5164"/>
                </a:lnTo>
                <a:lnTo>
                  <a:pt x="4302328" y="0"/>
                </a:lnTo>
                <a:close/>
              </a:path>
            </a:pathLst>
          </a:custGeom>
          <a:solidFill>
            <a:srgbClr val="B1C1E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226262" y="4224528"/>
            <a:ext cx="61849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>
                <a:solidFill>
                  <a:srgbClr val="FFFFFF"/>
                </a:solidFill>
                <a:latin typeface="Arial"/>
                <a:cs typeface="Arial"/>
              </a:rPr>
              <a:t>УГРОЗЫ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27018" y="163626"/>
            <a:ext cx="976630" cy="274320"/>
          </a:xfrm>
          <a:custGeom>
            <a:avLst/>
            <a:gdLst/>
            <a:ahLst/>
            <a:cxnLst/>
            <a:rect l="l" t="t" r="r" b="b"/>
            <a:pathLst>
              <a:path w="976630" h="274320">
                <a:moveTo>
                  <a:pt x="839311" y="0"/>
                </a:moveTo>
                <a:lnTo>
                  <a:pt x="136922" y="0"/>
                </a:lnTo>
                <a:lnTo>
                  <a:pt x="93644" y="6980"/>
                </a:lnTo>
                <a:lnTo>
                  <a:pt x="56057" y="26418"/>
                </a:lnTo>
                <a:lnTo>
                  <a:pt x="26417" y="56057"/>
                </a:lnTo>
                <a:lnTo>
                  <a:pt x="6980" y="93642"/>
                </a:lnTo>
                <a:lnTo>
                  <a:pt x="0" y="136918"/>
                </a:lnTo>
                <a:lnTo>
                  <a:pt x="6980" y="180200"/>
                </a:lnTo>
                <a:lnTo>
                  <a:pt x="26417" y="217790"/>
                </a:lnTo>
                <a:lnTo>
                  <a:pt x="56057" y="247431"/>
                </a:lnTo>
                <a:lnTo>
                  <a:pt x="93644" y="266869"/>
                </a:lnTo>
                <a:lnTo>
                  <a:pt x="136922" y="273850"/>
                </a:lnTo>
                <a:lnTo>
                  <a:pt x="839311" y="273850"/>
                </a:lnTo>
                <a:lnTo>
                  <a:pt x="882587" y="266869"/>
                </a:lnTo>
                <a:lnTo>
                  <a:pt x="920172" y="247431"/>
                </a:lnTo>
                <a:lnTo>
                  <a:pt x="949811" y="217790"/>
                </a:lnTo>
                <a:lnTo>
                  <a:pt x="969249" y="180200"/>
                </a:lnTo>
                <a:lnTo>
                  <a:pt x="976229" y="136918"/>
                </a:lnTo>
                <a:lnTo>
                  <a:pt x="969249" y="93642"/>
                </a:lnTo>
                <a:lnTo>
                  <a:pt x="949811" y="56057"/>
                </a:lnTo>
                <a:lnTo>
                  <a:pt x="920172" y="26418"/>
                </a:lnTo>
                <a:lnTo>
                  <a:pt x="882587" y="6980"/>
                </a:lnTo>
                <a:lnTo>
                  <a:pt x="839311" y="0"/>
                </a:lnTo>
                <a:close/>
              </a:path>
            </a:pathLst>
          </a:custGeom>
          <a:solidFill>
            <a:srgbClr val="4756A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62421" y="227076"/>
            <a:ext cx="7175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0" dirty="0">
                <a:solidFill>
                  <a:srgbClr val="FFFFFF"/>
                </a:solidFill>
                <a:latin typeface="Arial"/>
                <a:cs typeface="Arial"/>
              </a:rPr>
              <a:t>SWOT-анализ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xfrm>
            <a:off x="614315" y="6603972"/>
            <a:ext cx="4026535" cy="126317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10" dirty="0"/>
              <a:t>ИНВЕСТИЦИОННЫЙ</a:t>
            </a:r>
            <a:r>
              <a:rPr spc="-15" dirty="0"/>
              <a:t> </a:t>
            </a:r>
            <a:r>
              <a:rPr dirty="0"/>
              <a:t>ПРОФИЛЬ</a:t>
            </a:r>
            <a:r>
              <a:rPr spc="-15" dirty="0"/>
              <a:t> </a:t>
            </a:r>
            <a:r>
              <a:rPr dirty="0"/>
              <a:t>(</a:t>
            </a:r>
            <a:r>
              <a:rPr lang="ru-RU" dirty="0"/>
              <a:t>Камешкирский район Пензенская область</a:t>
            </a:r>
            <a:r>
              <a:rPr spc="-10" dirty="0"/>
              <a:t>)</a:t>
            </a: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5"/>
              </a:spcBef>
            </a:pPr>
            <a:fld id="{81D60167-4931-47E6-BA6A-407CBD079E47}" type="slidenum">
              <a:rPr spc="-25" dirty="0"/>
              <a:t>9</a:t>
            </a:fld>
            <a:endParaRPr spc="-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1055</TotalTime>
  <Words>1333</Words>
  <Application>Microsoft Office PowerPoint</Application>
  <PresentationFormat>Лист A4 (210x297 мм)</PresentationFormat>
  <Paragraphs>418</Paragraphs>
  <Slides>19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DejaVu Sans</vt:lpstr>
      <vt:lpstr>DejaVu Serif</vt:lpstr>
      <vt:lpstr>Georgia</vt:lpstr>
      <vt:lpstr>Times New Roman</vt:lpstr>
      <vt:lpstr>Office Theme</vt:lpstr>
      <vt:lpstr>Презентация PowerPoint</vt:lpstr>
      <vt:lpstr>ПРЕИМУЩЕСТВА КАМЕШКИРСКОГО РАЙОНА </vt:lpstr>
      <vt:lpstr>ОБЩАЯ ХАРАКТЕРИСТИКА (НАИМЕНОВАНИЕ ВАШЕГО) МУНИЦИПАЛЬНОГО ОКРУГА</vt:lpstr>
      <vt:lpstr>СОЦИАЛЬНО-ЭКОНОМИЧЕСКИЕ ПОКАЗАТЕЛИ (НАИМЕНОВАНИЕ ВАШЕГО) МУНИЦИПАЛЬНОГО ОКРУГА</vt:lpstr>
      <vt:lpstr>РЕСУРСНАЯ БАЗА</vt:lpstr>
      <vt:lpstr>СОЦИАЛЬНАЯ ИНФРАСТРУКТУРА</vt:lpstr>
      <vt:lpstr>Объекты культурного наследия Камешкирского района</vt:lpstr>
      <vt:lpstr>Туристические маршруты Камешкирского  района</vt:lpstr>
      <vt:lpstr>SWOT-АНАЛИЗ Камешкирского района</vt:lpstr>
      <vt:lpstr>Презентация PowerPoint</vt:lpstr>
      <vt:lpstr>ОСНОВНЫЕ ОРГАНИЗАЦИИ</vt:lpstr>
      <vt:lpstr>РЕАЛИЗУЕММЫЕ ИНВЕСТИЦИОННЫЕ ПРОЕКТЫ</vt:lpstr>
      <vt:lpstr>СВОБОДНЫЕ ИНВЕСТИЦИОННЫЕ ПЛОЩАДКИ</vt:lpstr>
      <vt:lpstr>МЕРЫ ГОСУДАРСТВЕННОЙ ПОДДЕРЖКИ</vt:lpstr>
      <vt:lpstr>МИНИСТЕРСТВА, ОКАЗЫВАЮЩИЕ ПОДДЕРЖКУ ПРЕДПРИНИМАТЕЛЯМ И ИНВЕСТОРАМ</vt:lpstr>
      <vt:lpstr>ПРЕДЛОЖЕНИЯ ПО КОРРЕКТИРОВКЕ МЕР ФИНАНСОВОЙ И ОРГАНИЗАЦИОННОЙ ПОДДЕРЖКИ ПРОЕКТОВ</vt:lpstr>
      <vt:lpstr>КОНТАКТЫ</vt:lpstr>
      <vt:lpstr>СОСТАВ РАБОЧЕЙ ГРУППЫ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73</cp:revision>
  <dcterms:created xsi:type="dcterms:W3CDTF">2024-04-25T08:59:59Z</dcterms:created>
  <dcterms:modified xsi:type="dcterms:W3CDTF">2025-10-23T14:38:14Z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2024-01-23T00:00:00Z</vt:filetime>
  </property>
  <property fmtid="{D5CDD505-2E9C-101B-9397-08002B2CF9AE}" pid="3" name="LastSaved">
    <vt:filetime>2024-04-25T00:00:00Z</vt:filetime>
  </property>
  <property fmtid="{D5CDD505-2E9C-101B-9397-08002B2CF9AE}" pid="4" name="Producer">
    <vt:lpwstr>3-Heights(TM) PDF Security Shell 4.8.25.2 (http://www.pdf-tools.com)</vt:lpwstr>
  </property>
</Properties>
</file>