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61" r:id="rId4"/>
    <p:sldId id="262" r:id="rId5"/>
    <p:sldId id="258" r:id="rId6"/>
    <p:sldId id="259" r:id="rId7"/>
    <p:sldId id="260" r:id="rId8"/>
    <p:sldId id="263" r:id="rId9"/>
    <p:sldId id="265" r:id="rId10"/>
    <p:sldId id="266" r:id="rId11"/>
    <p:sldId id="267" r:id="rId12"/>
    <p:sldId id="268" r:id="rId13"/>
    <p:sldId id="269" r:id="rId14"/>
    <p:sldId id="270" r:id="rId15"/>
    <p:sldId id="271" r:id="rId16"/>
    <p:sldId id="272" r:id="rId17"/>
    <p:sldId id="273" r:id="rId18"/>
    <p:sldId id="274" r:id="rId19"/>
    <p:sldId id="276" r:id="rId20"/>
    <p:sldId id="27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0F78F7-9144-4EC2-9F11-B91CAB3CD11D}" type="datetimeFigureOut">
              <a:rPr lang="ru-RU" smtClean="0"/>
              <a:pPr/>
              <a:t>05.04.2021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257630-30F2-4F1D-B79A-BEE8081F45F9}"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5522A9B-0E9C-4AAD-85AC-F780C6E9B1A3}" type="datetimeFigureOut">
              <a:rPr lang="ru-RU" smtClean="0"/>
              <a:pPr/>
              <a:t>05.04.2021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BB96F53-83D2-4437-86AF-1F9B3132B22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5522A9B-0E9C-4AAD-85AC-F780C6E9B1A3}" type="datetimeFigureOut">
              <a:rPr lang="ru-RU" smtClean="0"/>
              <a:pPr/>
              <a:t>05.04.2021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BB96F53-83D2-4437-86AF-1F9B3132B22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5522A9B-0E9C-4AAD-85AC-F780C6E9B1A3}" type="datetimeFigureOut">
              <a:rPr lang="ru-RU" smtClean="0"/>
              <a:pPr/>
              <a:t>05.04.2021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BB96F53-83D2-4437-86AF-1F9B3132B22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5522A9B-0E9C-4AAD-85AC-F780C6E9B1A3}" type="datetimeFigureOut">
              <a:rPr lang="ru-RU" smtClean="0"/>
              <a:pPr/>
              <a:t>05.04.2021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BB96F53-83D2-4437-86AF-1F9B3132B22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5522A9B-0E9C-4AAD-85AC-F780C6E9B1A3}" type="datetimeFigureOut">
              <a:rPr lang="ru-RU" smtClean="0"/>
              <a:pPr/>
              <a:t>05.04.2021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BB96F53-83D2-4437-86AF-1F9B3132B22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5522A9B-0E9C-4AAD-85AC-F780C6E9B1A3}" type="datetimeFigureOut">
              <a:rPr lang="ru-RU" smtClean="0"/>
              <a:pPr/>
              <a:t>05.04.2021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BB96F53-83D2-4437-86AF-1F9B3132B22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5522A9B-0E9C-4AAD-85AC-F780C6E9B1A3}" type="datetimeFigureOut">
              <a:rPr lang="ru-RU" smtClean="0"/>
              <a:pPr/>
              <a:t>05.04.2021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BB96F53-83D2-4437-86AF-1F9B3132B22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5522A9B-0E9C-4AAD-85AC-F780C6E9B1A3}" type="datetimeFigureOut">
              <a:rPr lang="ru-RU" smtClean="0"/>
              <a:pPr/>
              <a:t>05.04.2021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BB96F53-83D2-4437-86AF-1F9B3132B22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5522A9B-0E9C-4AAD-85AC-F780C6E9B1A3}" type="datetimeFigureOut">
              <a:rPr lang="ru-RU" smtClean="0"/>
              <a:pPr/>
              <a:t>05.04.2021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BB96F53-83D2-4437-86AF-1F9B3132B22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5522A9B-0E9C-4AAD-85AC-F780C6E9B1A3}" type="datetimeFigureOut">
              <a:rPr lang="ru-RU" smtClean="0"/>
              <a:pPr/>
              <a:t>05.04.2021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BB96F53-83D2-4437-86AF-1F9B3132B22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5522A9B-0E9C-4AAD-85AC-F780C6E9B1A3}" type="datetimeFigureOut">
              <a:rPr lang="ru-RU" smtClean="0"/>
              <a:pPr/>
              <a:t>05.04.2021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BB96F53-83D2-4437-86AF-1F9B3132B22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522A9B-0E9C-4AAD-85AC-F780C6E9B1A3}" type="datetimeFigureOut">
              <a:rPr lang="ru-RU" smtClean="0"/>
              <a:pPr/>
              <a:t>05.04.2021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B96F53-83D2-4437-86AF-1F9B3132B22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leveton.su/eromaks/"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leveton.su/apitonus/"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4" name="Рисунок 3" descr="coollines3.jpg"/>
          <p:cNvPicPr>
            <a:picLocks noChangeAspect="1"/>
          </p:cNvPicPr>
          <p:nvPr/>
        </p:nvPicPr>
        <p:blipFill>
          <a:blip r:embed="rId2" cstate="print"/>
          <a:stretch>
            <a:fillRect/>
          </a:stretch>
        </p:blipFill>
        <p:spPr>
          <a:xfrm>
            <a:off x="0" y="0"/>
            <a:ext cx="9144000" cy="6858000"/>
          </a:xfrm>
          <a:prstGeom prst="rect">
            <a:avLst/>
          </a:prstGeom>
        </p:spPr>
      </p:pic>
      <p:sp>
        <p:nvSpPr>
          <p:cNvPr id="5" name="Прямоугольник 4"/>
          <p:cNvSpPr/>
          <p:nvPr/>
        </p:nvSpPr>
        <p:spPr>
          <a:xfrm>
            <a:off x="395536" y="1628800"/>
            <a:ext cx="8208912" cy="6217087"/>
          </a:xfrm>
          <a:prstGeom prst="rect">
            <a:avLst/>
          </a:prstGeom>
          <a:noFill/>
        </p:spPr>
        <p:txBody>
          <a:bodyPr wrap="square" lIns="91440" tIns="45720" rIns="91440" bIns="45720">
            <a:spAutoFit/>
          </a:bodyPr>
          <a:lstStyle/>
          <a:p>
            <a:pPr algn="ctr"/>
            <a:r>
              <a:rPr lang="ru-RU" sz="6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Туристический маршрут</a:t>
            </a:r>
          </a:p>
          <a:p>
            <a:pPr algn="ctr"/>
            <a:r>
              <a:rPr lang="ru-RU" sz="66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Тропа Памяти»</a:t>
            </a:r>
          </a:p>
          <a:p>
            <a:pPr algn="ctr"/>
            <a:endParaRPr lang="ru-RU" sz="4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endParaRPr lang="ru-RU" sz="40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endParaRPr lang="ru-RU" sz="4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endParaRPr lang="ru-RU" sz="40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endParaRPr lang="ru-RU" sz="40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20055"/>
            <a:ext cx="9144000" cy="6963732"/>
          </a:xfrm>
          <a:prstGeom prst="rect">
            <a:avLst/>
          </a:prstGeom>
        </p:spPr>
      </p:pic>
      <p:pic>
        <p:nvPicPr>
          <p:cNvPr id="3" name="Рисунок 2" descr="45743354.jpg"/>
          <p:cNvPicPr>
            <a:picLocks noChangeAspect="1"/>
          </p:cNvPicPr>
          <p:nvPr/>
        </p:nvPicPr>
        <p:blipFill>
          <a:blip r:embed="rId3" cstate="print"/>
          <a:stretch>
            <a:fillRect/>
          </a:stretch>
        </p:blipFill>
        <p:spPr>
          <a:xfrm rot="20598575">
            <a:off x="313072" y="480780"/>
            <a:ext cx="3408106" cy="2520280"/>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67426">
            <a:off x="5207108" y="284342"/>
            <a:ext cx="3385511" cy="2548537"/>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83086" y="3573016"/>
            <a:ext cx="3728874" cy="2775371"/>
          </a:xfrm>
          <a:prstGeom prst="rect">
            <a:avLst/>
          </a:prstGeom>
        </p:spPr>
      </p:pic>
      <p:pic>
        <p:nvPicPr>
          <p:cNvPr id="6" name="Рисунок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860032" y="3573016"/>
            <a:ext cx="3545083" cy="2775371"/>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52429" y="0"/>
            <a:ext cx="9375941" cy="6896565"/>
          </a:xfrm>
          <a:prstGeom prst="rect">
            <a:avLst/>
          </a:prstGeom>
        </p:spPr>
      </p:pic>
      <p:sp>
        <p:nvSpPr>
          <p:cNvPr id="3" name="Прямоугольник 2"/>
          <p:cNvSpPr/>
          <p:nvPr/>
        </p:nvSpPr>
        <p:spPr>
          <a:xfrm>
            <a:off x="251520" y="0"/>
            <a:ext cx="8640960" cy="7971413"/>
          </a:xfrm>
          <a:prstGeom prst="rect">
            <a:avLst/>
          </a:prstGeom>
          <a:noFill/>
        </p:spPr>
        <p:txBody>
          <a:bodyPr wrap="square" lIns="91440" tIns="45720" rIns="91440" bIns="45720">
            <a:spAutoFit/>
          </a:bodyPr>
          <a:lstStyle/>
          <a:p>
            <a:pPr algn="ctr"/>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Храм Казанской Божией Матери</a:t>
            </a:r>
          </a:p>
          <a:p>
            <a:r>
              <a:rPr lang="ru-RU" dirty="0">
                <a:latin typeface="Times New Roman" panose="02020603050405020304" pitchFamily="18" charset="0"/>
                <a:cs typeface="Times New Roman" panose="02020603050405020304" pitchFamily="18" charset="0"/>
              </a:rPr>
              <a:t>Село </a:t>
            </a:r>
            <a:r>
              <a:rPr lang="ru-RU" dirty="0" err="1">
                <a:latin typeface="Times New Roman" panose="02020603050405020304" pitchFamily="18" charset="0"/>
                <a:cs typeface="Times New Roman" panose="02020603050405020304" pitchFamily="18" charset="0"/>
              </a:rPr>
              <a:t>Лапшово</a:t>
            </a:r>
            <a:r>
              <a:rPr lang="ru-RU" dirty="0">
                <a:latin typeface="Times New Roman" panose="02020603050405020304" pitchFamily="18" charset="0"/>
                <a:cs typeface="Times New Roman" panose="02020603050405020304" pitchFamily="18" charset="0"/>
              </a:rPr>
              <a:t> находится в нескольких километрах к юго-западу от районного центра Русского Камешкира.  Хоть это село не насчитывает и тысячи жителей, оно  в середине прошлого века объединило в себе несколько сёл: Спасское, </a:t>
            </a:r>
            <a:r>
              <a:rPr lang="ru-RU" dirty="0" err="1">
                <a:latin typeface="Times New Roman" panose="02020603050405020304" pitchFamily="18" charset="0"/>
                <a:cs typeface="Times New Roman" panose="02020603050405020304" pitchFamily="18" charset="0"/>
              </a:rPr>
              <a:t>Чемизовку</a:t>
            </a:r>
            <a:r>
              <a:rPr lang="ru-RU" dirty="0">
                <a:latin typeface="Times New Roman" panose="02020603050405020304" pitchFamily="18" charset="0"/>
                <a:cs typeface="Times New Roman" panose="02020603050405020304" pitchFamily="18" charset="0"/>
              </a:rPr>
              <a:t>, Новые и Старые Озерки. В </a:t>
            </a:r>
            <a:r>
              <a:rPr lang="ru-RU" dirty="0" err="1">
                <a:latin typeface="Times New Roman" panose="02020603050405020304" pitchFamily="18" charset="0"/>
                <a:cs typeface="Times New Roman" panose="02020603050405020304" pitchFamily="18" charset="0"/>
              </a:rPr>
              <a:t>Чемизовке</a:t>
            </a:r>
            <a:r>
              <a:rPr lang="ru-RU" dirty="0">
                <a:latin typeface="Times New Roman" panose="02020603050405020304" pitchFamily="18" charset="0"/>
                <a:cs typeface="Times New Roman" panose="02020603050405020304" pitchFamily="18" charset="0"/>
              </a:rPr>
              <a:t> родился Герой Советского Союза генерал-майор А.В. </a:t>
            </a:r>
            <a:r>
              <a:rPr lang="ru-RU" dirty="0" err="1">
                <a:latin typeface="Times New Roman" panose="02020603050405020304" pitchFamily="18" charset="0"/>
                <a:cs typeface="Times New Roman" panose="02020603050405020304" pitchFamily="18" charset="0"/>
              </a:rPr>
              <a:t>Лапшов</a:t>
            </a:r>
            <a:r>
              <a:rPr lang="ru-RU" dirty="0">
                <a:latin typeface="Times New Roman" panose="02020603050405020304" pitchFamily="18" charset="0"/>
                <a:cs typeface="Times New Roman" panose="02020603050405020304" pitchFamily="18" charset="0"/>
              </a:rPr>
              <a:t> (1893–1943), в честь которого селу было дано в 1961 году  современное название.</a:t>
            </a:r>
          </a:p>
          <a:p>
            <a:r>
              <a:rPr lang="ru-RU" b="1"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Храм </a:t>
            </a:r>
            <a:r>
              <a:rPr lang="ru-RU" dirty="0">
                <a:latin typeface="Times New Roman" panose="02020603050405020304" pitchFamily="18" charset="0"/>
                <a:cs typeface="Times New Roman" panose="02020603050405020304" pitchFamily="18" charset="0"/>
              </a:rPr>
              <a:t>в честь Спаса Нерукотворного Образа, каменный, с приделом в честь </a:t>
            </a:r>
            <a:r>
              <a:rPr lang="ru-RU" dirty="0" err="1">
                <a:latin typeface="Times New Roman" panose="02020603050405020304" pitchFamily="18" charset="0"/>
                <a:cs typeface="Times New Roman" panose="02020603050405020304" pitchFamily="18" charset="0"/>
              </a:rPr>
              <a:t>свт</a:t>
            </a:r>
            <a:r>
              <a:rPr lang="ru-RU" dirty="0">
                <a:latin typeface="Times New Roman" panose="02020603050405020304" pitchFamily="18" charset="0"/>
                <a:cs typeface="Times New Roman" panose="02020603050405020304" pitchFamily="18" charset="0"/>
              </a:rPr>
              <a:t>. и чуд. Николая, сооружен в селе </a:t>
            </a:r>
            <a:r>
              <a:rPr lang="ru-RU" dirty="0" err="1">
                <a:latin typeface="Times New Roman" panose="02020603050405020304" pitchFamily="18" charset="0"/>
                <a:cs typeface="Times New Roman" panose="02020603050405020304" pitchFamily="18" charset="0"/>
              </a:rPr>
              <a:t>Лапшово</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Кафтыревка</a:t>
            </a:r>
            <a:r>
              <a:rPr lang="ru-RU" dirty="0">
                <a:latin typeface="Times New Roman" panose="02020603050405020304" pitchFamily="18" charset="0"/>
                <a:cs typeface="Times New Roman" panose="02020603050405020304" pitchFamily="18" charset="0"/>
              </a:rPr>
              <a:t>) в 1831 году вместо прежней церкви, построенной в 1735 году. Храм построен в стиле классицизм. Храм много лет не действовал . Даже старожилы не помнят этого. Но на их памяти на нём ещё была снаружи штукатурка, а внутри -- ещё были богатые росписи, которые сейчас, можно сказать, полностью утрачены. Каменный корпус храма был построен настолько качественно, что это уберегло его не только от разрушения солнцем, ветром и дождем, но и от растаскивания местными </a:t>
            </a:r>
            <a:r>
              <a:rPr lang="ru-RU" dirty="0" err="1">
                <a:latin typeface="Times New Roman" panose="02020603050405020304" pitchFamily="18" charset="0"/>
                <a:cs typeface="Times New Roman" panose="02020603050405020304" pitchFamily="18" charset="0"/>
              </a:rPr>
              <a:t>жилелями</a:t>
            </a:r>
            <a:r>
              <a:rPr lang="ru-RU" dirty="0">
                <a:latin typeface="Times New Roman" panose="02020603050405020304" pitchFamily="18" charset="0"/>
                <a:cs typeface="Times New Roman" panose="02020603050405020304" pitchFamily="18" charset="0"/>
              </a:rPr>
              <a:t> на кирпичи. Как это часто бывает в постройках того времени, здесь сам кирпич выветривается, а раствор, его скрепляющий, остаётся. Выломанный из стены кирпич было невозможно очистить от раствора. Поэтому церковь простояла двести лет и простоит еще столько же. </a:t>
            </a:r>
          </a:p>
          <a:p>
            <a:r>
              <a:rPr lang="ru-RU" dirty="0">
                <a:latin typeface="Times New Roman" panose="02020603050405020304" pitchFamily="18" charset="0"/>
                <a:cs typeface="Times New Roman" panose="02020603050405020304" pitchFamily="18" charset="0"/>
              </a:rPr>
              <a:t>13 октября 2018 года в селе </a:t>
            </a:r>
            <a:r>
              <a:rPr lang="ru-RU" dirty="0" err="1">
                <a:latin typeface="Times New Roman" panose="02020603050405020304" pitchFamily="18" charset="0"/>
                <a:cs typeface="Times New Roman" panose="02020603050405020304" pitchFamily="18" charset="0"/>
              </a:rPr>
              <a:t>Лапшово</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Камешкирского</a:t>
            </a:r>
            <a:r>
              <a:rPr lang="ru-RU" dirty="0">
                <a:latin typeface="Times New Roman" panose="02020603050405020304" pitchFamily="18" charset="0"/>
                <a:cs typeface="Times New Roman" panose="02020603050405020304" pitchFamily="18" charset="0"/>
              </a:rPr>
              <a:t> района состоялось радостное историческое событие: великое освящение отреставрированного храма в честь Казанской иконы Пресвятой Богородицы. Освящение храма и первую в нём Божественную литургию совершил Управляющий Кузнецкой епархией Преосвященный епископ Нестор.</a:t>
            </a:r>
          </a:p>
          <a:p>
            <a:pPr algn="ctr"/>
            <a:endPar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anose="02020603050405020304" pitchFamily="18" charset="0"/>
              <a:cs typeface="Times New Roman" panose="02020603050405020304" pitchFamily="18" charset="0"/>
            </a:endParaRPr>
          </a:p>
          <a:p>
            <a:pPr algn="ctr"/>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endParaRPr lang="ru-RU" sz="4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0"/>
            <a:ext cx="9144000" cy="6858000"/>
          </a:xfrm>
          <a:prstGeom prst="rect">
            <a:avLst/>
          </a:prstGeom>
        </p:spPr>
      </p:pic>
      <p:pic>
        <p:nvPicPr>
          <p:cNvPr id="3" name="Рисунок 2" descr="lap_301118.jpg"/>
          <p:cNvPicPr>
            <a:picLocks noChangeAspect="1"/>
          </p:cNvPicPr>
          <p:nvPr/>
        </p:nvPicPr>
        <p:blipFill>
          <a:blip r:embed="rId3" cstate="print"/>
          <a:stretch>
            <a:fillRect/>
          </a:stretch>
        </p:blipFill>
        <p:spPr>
          <a:xfrm rot="21015964">
            <a:off x="5024532" y="3784856"/>
            <a:ext cx="3643367" cy="2674055"/>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20961231">
            <a:off x="323366" y="379663"/>
            <a:ext cx="3553994" cy="2668037"/>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898601">
            <a:off x="5010525" y="498638"/>
            <a:ext cx="3616920" cy="2534744"/>
          </a:xfrm>
          <a:prstGeom prst="rect">
            <a:avLst/>
          </a:prstGeom>
        </p:spPr>
      </p:pic>
      <p:pic>
        <p:nvPicPr>
          <p:cNvPr id="7" name="Рисунок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rot="591050">
            <a:off x="472273" y="3777348"/>
            <a:ext cx="3803756" cy="2652623"/>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0"/>
            <a:ext cx="9144000" cy="6858000"/>
          </a:xfrm>
          <a:prstGeom prst="rect">
            <a:avLst/>
          </a:prstGeom>
        </p:spPr>
      </p:pic>
      <p:sp>
        <p:nvSpPr>
          <p:cNvPr id="3" name="Прямоугольник 2"/>
          <p:cNvSpPr/>
          <p:nvPr/>
        </p:nvSpPr>
        <p:spPr>
          <a:xfrm>
            <a:off x="251520" y="332656"/>
            <a:ext cx="8424936" cy="6463308"/>
          </a:xfrm>
          <a:prstGeom prst="rect">
            <a:avLst/>
          </a:prstGeom>
          <a:noFill/>
        </p:spPr>
        <p:txBody>
          <a:bodyPr wrap="square" lIns="91440" tIns="45720" rIns="91440" bIns="45720">
            <a:spAutoFit/>
          </a:bodyPr>
          <a:lstStyle/>
          <a:p>
            <a:pPr algn="ctr"/>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Цех «ООО </a:t>
            </a:r>
            <a:r>
              <a:rPr lang="ru-RU" sz="4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Лектравы</a:t>
            </a:r>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p>
          <a:p>
            <a:pPr algn="ctr"/>
            <a:endPar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r>
              <a:rPr lang="ru-RU" sz="2800" dirty="0">
                <a:latin typeface="Times New Roman" panose="02020603050405020304" pitchFamily="18" charset="0"/>
                <a:cs typeface="Times New Roman" panose="02020603050405020304" pitchFamily="18" charset="0"/>
              </a:rPr>
              <a:t>Жители </a:t>
            </a:r>
            <a:r>
              <a:rPr lang="ru-RU" sz="2800" dirty="0" err="1">
                <a:latin typeface="Times New Roman" panose="02020603050405020304" pitchFamily="18" charset="0"/>
                <a:cs typeface="Times New Roman" panose="02020603050405020304" pitchFamily="18" charset="0"/>
              </a:rPr>
              <a:t>Камешкирского</a:t>
            </a:r>
            <a:r>
              <a:rPr lang="ru-RU" sz="2800" dirty="0">
                <a:latin typeface="Times New Roman" panose="02020603050405020304" pitchFamily="18" charset="0"/>
                <a:cs typeface="Times New Roman" panose="02020603050405020304" pitchFamily="18" charset="0"/>
              </a:rPr>
              <a:t> района занялись производством сырья для фармацевтических нужд. Сельскохозяйственный потребительский кооператив </a:t>
            </a:r>
            <a:r>
              <a:rPr lang="ru-RU" sz="2800" dirty="0" smtClean="0">
                <a:latin typeface="Times New Roman" panose="02020603050405020304" pitchFamily="18" charset="0"/>
                <a:cs typeface="Times New Roman" panose="02020603050405020304" pitchFamily="18" charset="0"/>
              </a:rPr>
              <a:t>«ООО </a:t>
            </a:r>
            <a:r>
              <a:rPr lang="ru-RU" sz="2800" dirty="0" err="1" smtClean="0">
                <a:latin typeface="Times New Roman" panose="02020603050405020304" pitchFamily="18" charset="0"/>
                <a:cs typeface="Times New Roman" panose="02020603050405020304" pitchFamily="18" charset="0"/>
              </a:rPr>
              <a:t>Лектравы</a:t>
            </a:r>
            <a:r>
              <a:rPr lang="ru-RU" sz="2800" dirty="0">
                <a:latin typeface="Times New Roman" panose="02020603050405020304" pitchFamily="18" charset="0"/>
                <a:cs typeface="Times New Roman" panose="02020603050405020304" pitchFamily="18" charset="0"/>
              </a:rPr>
              <a:t>» в селе </a:t>
            </a:r>
            <a:r>
              <a:rPr lang="ru-RU" sz="2800" dirty="0" err="1">
                <a:latin typeface="Times New Roman" panose="02020603050405020304" pitchFamily="18" charset="0"/>
                <a:cs typeface="Times New Roman" panose="02020603050405020304" pitchFamily="18" charset="0"/>
              </a:rPr>
              <a:t>Кулясово</a:t>
            </a:r>
            <a:r>
              <a:rPr lang="ru-RU" sz="2800" dirty="0">
                <a:latin typeface="Times New Roman" panose="02020603050405020304" pitchFamily="18" charset="0"/>
                <a:cs typeface="Times New Roman" panose="02020603050405020304" pitchFamily="18" charset="0"/>
              </a:rPr>
              <a:t> занимается выращиванием и переработкой лекарственных </a:t>
            </a:r>
            <a:r>
              <a:rPr lang="ru-RU" sz="2800" dirty="0" smtClean="0">
                <a:latin typeface="Times New Roman" panose="02020603050405020304" pitchFamily="18" charset="0"/>
                <a:cs typeface="Times New Roman" panose="02020603050405020304" pitchFamily="18" charset="0"/>
              </a:rPr>
              <a:t>трав. В </a:t>
            </a:r>
            <a:r>
              <a:rPr lang="ru-RU" sz="2800" dirty="0">
                <a:latin typeface="Times New Roman" panose="02020603050405020304" pitchFamily="18" charset="0"/>
                <a:cs typeface="Times New Roman" panose="02020603050405020304" pitchFamily="18" charset="0"/>
              </a:rPr>
              <a:t>производственном процессе участвуют </a:t>
            </a:r>
            <a:r>
              <a:rPr lang="ru-RU" sz="2800" dirty="0" smtClean="0">
                <a:latin typeface="Times New Roman" panose="02020603050405020304" pitchFamily="18" charset="0"/>
                <a:cs typeface="Times New Roman" panose="02020603050405020304" pitchFamily="18" charset="0"/>
              </a:rPr>
              <a:t>40 </a:t>
            </a:r>
            <a:r>
              <a:rPr lang="ru-RU" sz="2800" dirty="0">
                <a:latin typeface="Times New Roman" panose="02020603050405020304" pitchFamily="18" charset="0"/>
                <a:cs typeface="Times New Roman" panose="02020603050405020304" pitchFamily="18" charset="0"/>
              </a:rPr>
              <a:t>человек. Специалисты кооператива выращивают пустырник, календулу, зверобой, мяту, </a:t>
            </a:r>
            <a:r>
              <a:rPr lang="ru-RU" sz="2800" dirty="0" smtClean="0">
                <a:latin typeface="Times New Roman" panose="02020603050405020304" pitchFamily="18" charset="0"/>
                <a:cs typeface="Times New Roman" panose="02020603050405020304" pitchFamily="18" charset="0"/>
              </a:rPr>
              <a:t>шиповник, ромашку и д. р.  </a:t>
            </a:r>
            <a:r>
              <a:rPr lang="ru-RU" sz="2800" dirty="0">
                <a:latin typeface="Times New Roman" panose="02020603050405020304" pitchFamily="18" charset="0"/>
                <a:cs typeface="Times New Roman" panose="02020603050405020304" pitchFamily="18" charset="0"/>
              </a:rPr>
              <a:t>– всего 11 наименований лекарственных трав.</a:t>
            </a:r>
          </a:p>
          <a:p>
            <a:r>
              <a:rPr lang="ru-RU" sz="2800" dirty="0">
                <a:latin typeface="Times New Roman" panose="02020603050405020304" pitchFamily="18" charset="0"/>
                <a:cs typeface="Times New Roman" panose="02020603050405020304" pitchFamily="18" charset="0"/>
              </a:rPr>
              <a:t> </a:t>
            </a:r>
          </a:p>
          <a:p>
            <a:pPr algn="ct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28919" y="-99392"/>
            <a:ext cx="9144000" cy="6858000"/>
          </a:xfrm>
          <a:prstGeom prst="rect">
            <a:avLst/>
          </a:prstGeom>
        </p:spPr>
      </p:pic>
      <p:pic>
        <p:nvPicPr>
          <p:cNvPr id="3" name="Рисунок 2" descr="70046291-7b30-4fa3-a7fc-79adda2e602d.jpg"/>
          <p:cNvPicPr>
            <a:picLocks noChangeAspect="1"/>
          </p:cNvPicPr>
          <p:nvPr/>
        </p:nvPicPr>
        <p:blipFill>
          <a:blip r:embed="rId3" cstate="print"/>
          <a:stretch>
            <a:fillRect/>
          </a:stretch>
        </p:blipFill>
        <p:spPr>
          <a:xfrm rot="20735403">
            <a:off x="277156" y="532962"/>
            <a:ext cx="3792761" cy="2704836"/>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988195">
            <a:off x="4896238" y="543404"/>
            <a:ext cx="3870048" cy="2847399"/>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979712" y="3501008"/>
            <a:ext cx="4752527" cy="2880319"/>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0"/>
            <a:ext cx="9144000" cy="6858000"/>
          </a:xfrm>
          <a:prstGeom prst="rect">
            <a:avLst/>
          </a:prstGeom>
        </p:spPr>
      </p:pic>
      <p:sp>
        <p:nvSpPr>
          <p:cNvPr id="3" name="Прямоугольник 2"/>
          <p:cNvSpPr/>
          <p:nvPr/>
        </p:nvSpPr>
        <p:spPr>
          <a:xfrm>
            <a:off x="179512" y="260648"/>
            <a:ext cx="8424936" cy="6247864"/>
          </a:xfrm>
          <a:prstGeom prst="rect">
            <a:avLst/>
          </a:prstGeom>
          <a:noFill/>
        </p:spPr>
        <p:txBody>
          <a:bodyPr wrap="square" lIns="91440" tIns="45720" rIns="91440" bIns="45720">
            <a:spAutoFit/>
          </a:bodyPr>
          <a:lstStyle/>
          <a:p>
            <a:pPr algn="ctr"/>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«Деревня Призрак»</a:t>
            </a:r>
          </a:p>
          <a:p>
            <a:r>
              <a:rPr lang="ru-RU" sz="2000" dirty="0">
                <a:latin typeface="Times New Roman" panose="02020603050405020304" pitchFamily="18" charset="0"/>
                <a:cs typeface="Times New Roman" panose="02020603050405020304" pitchFamily="18" charset="0"/>
              </a:rPr>
              <a:t>Село </a:t>
            </a:r>
            <a:r>
              <a:rPr lang="ru-RU" sz="2000" dirty="0" err="1">
                <a:latin typeface="Times New Roman" panose="02020603050405020304" pitchFamily="18" charset="0"/>
                <a:cs typeface="Times New Roman" panose="02020603050405020304" pitchFamily="18" charset="0"/>
              </a:rPr>
              <a:t>Аряш</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Камешкирского</a:t>
            </a:r>
            <a:r>
              <a:rPr lang="ru-RU" sz="2000" dirty="0">
                <a:latin typeface="Times New Roman" panose="02020603050405020304" pitchFamily="18" charset="0"/>
                <a:cs typeface="Times New Roman" panose="02020603050405020304" pitchFamily="18" charset="0"/>
              </a:rPr>
              <a:t> района могло бы стать одним из заметных туристических центров Пензенской области. В начале прошлого века здесь располагалась усадьба дочери великого ученого Дмитрия Менделеева – Ольги Трироговой-Менделеевой, и здесь была похоронена его первая жена. Сегодня </a:t>
            </a:r>
            <a:r>
              <a:rPr lang="ru-RU" sz="2000" dirty="0" err="1">
                <a:latin typeface="Times New Roman" panose="02020603050405020304" pitchFamily="18" charset="0"/>
                <a:cs typeface="Times New Roman" panose="02020603050405020304" pitchFamily="18" charset="0"/>
              </a:rPr>
              <a:t>Аряш</a:t>
            </a:r>
            <a:r>
              <a:rPr lang="ru-RU" sz="2000" dirty="0">
                <a:latin typeface="Times New Roman" panose="02020603050405020304" pitchFamily="18" charset="0"/>
                <a:cs typeface="Times New Roman" panose="02020603050405020304" pitchFamily="18" charset="0"/>
              </a:rPr>
              <a:t> превратился в глухую деревню.</a:t>
            </a:r>
          </a:p>
          <a:p>
            <a:r>
              <a:rPr lang="ru-RU" sz="2000" dirty="0">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Тихое село</a:t>
            </a:r>
            <a:endParaRPr lang="ru-RU" sz="2000" dirty="0">
              <a:latin typeface="Times New Roman" panose="02020603050405020304" pitchFamily="18" charset="0"/>
              <a:cs typeface="Times New Roman" panose="02020603050405020304" pitchFamily="18" charset="0"/>
            </a:endParaRPr>
          </a:p>
          <a:p>
            <a:r>
              <a:rPr lang="ru-RU" sz="2000" dirty="0" err="1">
                <a:latin typeface="Times New Roman" panose="02020603050405020304" pitchFamily="18" charset="0"/>
                <a:cs typeface="Times New Roman" panose="02020603050405020304" pitchFamily="18" charset="0"/>
              </a:rPr>
              <a:t>Аряш</a:t>
            </a:r>
            <a:r>
              <a:rPr lang="ru-RU" sz="2000" dirty="0">
                <a:latin typeface="Times New Roman" panose="02020603050405020304" pitchFamily="18" charset="0"/>
                <a:cs typeface="Times New Roman" panose="02020603050405020304" pitchFamily="18" charset="0"/>
              </a:rPr>
              <a:t> – село глухое, от Камешкира тридцать километров. Некогда оно было селом большим и зажиточным. А сейчас вымер </a:t>
            </a:r>
            <a:r>
              <a:rPr lang="ru-RU" sz="2000" dirty="0" err="1">
                <a:latin typeface="Times New Roman" panose="02020603050405020304" pitchFamily="18" charset="0"/>
                <a:cs typeface="Times New Roman" panose="02020603050405020304" pitchFamily="18" charset="0"/>
              </a:rPr>
              <a:t>Аряш</a:t>
            </a:r>
            <a:r>
              <a:rPr lang="ru-RU" sz="2000" dirty="0">
                <a:latin typeface="Times New Roman" panose="02020603050405020304" pitchFamily="18" charset="0"/>
                <a:cs typeface="Times New Roman" panose="02020603050405020304" pitchFamily="18" charset="0"/>
              </a:rPr>
              <a:t>. Кто уехал, а кого проводили в последний путь на деревенский погост. Раньше в </a:t>
            </a:r>
            <a:r>
              <a:rPr lang="ru-RU" sz="2000" dirty="0" err="1">
                <a:latin typeface="Times New Roman" panose="02020603050405020304" pitchFamily="18" charset="0"/>
                <a:cs typeface="Times New Roman" panose="02020603050405020304" pitchFamily="18" charset="0"/>
              </a:rPr>
              <a:t>Аряше</a:t>
            </a:r>
            <a:r>
              <a:rPr lang="ru-RU" sz="2000" dirty="0">
                <a:latin typeface="Times New Roman" panose="02020603050405020304" pitchFamily="18" charset="0"/>
                <a:cs typeface="Times New Roman" panose="02020603050405020304" pitchFamily="18" charset="0"/>
              </a:rPr>
              <a:t> была своя ферма и свой </a:t>
            </a:r>
            <a:r>
              <a:rPr lang="ru-RU" sz="2000" dirty="0" err="1" smtClean="0">
                <a:latin typeface="Times New Roman" panose="02020603050405020304" pitchFamily="18" charset="0"/>
                <a:cs typeface="Times New Roman" panose="02020603050405020304" pitchFamily="18" charset="0"/>
              </a:rPr>
              <a:t>медпункт</a:t>
            </a:r>
            <a:r>
              <a:rPr lang="ru-RU" sz="2000" dirty="0" err="1">
                <a:latin typeface="Times New Roman" panose="02020603050405020304" pitchFamily="18" charset="0"/>
                <a:cs typeface="Times New Roman" panose="02020603050405020304" pitchFamily="18" charset="0"/>
              </a:rPr>
              <a:t>До</a:t>
            </a:r>
            <a:r>
              <a:rPr lang="ru-RU" sz="2000" dirty="0">
                <a:latin typeface="Times New Roman" panose="02020603050405020304" pitchFamily="18" charset="0"/>
                <a:cs typeface="Times New Roman" panose="02020603050405020304" pitchFamily="18" charset="0"/>
              </a:rPr>
              <a:t> революции жизнь в </a:t>
            </a:r>
            <a:r>
              <a:rPr lang="ru-RU" sz="2000" dirty="0" err="1">
                <a:latin typeface="Times New Roman" panose="02020603050405020304" pitchFamily="18" charset="0"/>
                <a:cs typeface="Times New Roman" panose="02020603050405020304" pitchFamily="18" charset="0"/>
              </a:rPr>
              <a:t>Аряше</a:t>
            </a:r>
            <a:r>
              <a:rPr lang="ru-RU" sz="2000" dirty="0">
                <a:latin typeface="Times New Roman" panose="02020603050405020304" pitchFamily="18" charset="0"/>
                <a:cs typeface="Times New Roman" panose="02020603050405020304" pitchFamily="18" charset="0"/>
              </a:rPr>
              <a:t> была похожа на жизнь обычных провинциальных сел. По рассказам старожилов, в начале прошлого века здесь была своя водяная мельница, куда съезжались молоть муку со всей округи. Мельница находилась на речке недалеко от барского пруда. Барыня Ольга Трирогова-Менделеева, дочь великого ученого Менделеева, говорят, была доброй. Когда она проезжала по селу, дети гуртом провожали ее коляску, и всех их барыня наделяла сладостями – кого сахаром, кого кренделем. В </a:t>
            </a:r>
            <a:r>
              <a:rPr lang="ru-RU" sz="2000" dirty="0" err="1">
                <a:latin typeface="Times New Roman" panose="02020603050405020304" pitchFamily="18" charset="0"/>
                <a:cs typeface="Times New Roman" panose="02020603050405020304" pitchFamily="18" charset="0"/>
              </a:rPr>
              <a:t>Аряше</a:t>
            </a:r>
            <a:r>
              <a:rPr lang="ru-RU" sz="2000" dirty="0">
                <a:latin typeface="Times New Roman" panose="02020603050405020304" pitchFamily="18" charset="0"/>
                <a:cs typeface="Times New Roman" panose="02020603050405020304" pitchFamily="18" charset="0"/>
              </a:rPr>
              <a:t> была женская гимназия, которой помогала Ольга Дмитриевна</a:t>
            </a:r>
            <a:r>
              <a:rPr lang="ru-RU" sz="2000" dirty="0"/>
              <a:t>. </a:t>
            </a:r>
            <a:endParaRPr lang="ru-RU"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0"/>
            <a:ext cx="9144000" cy="6858000"/>
          </a:xfrm>
          <a:prstGeom prst="rect">
            <a:avLst/>
          </a:prstGeom>
        </p:spPr>
      </p:pic>
      <p:sp>
        <p:nvSpPr>
          <p:cNvPr id="3" name="Прямоугольник 2"/>
          <p:cNvSpPr/>
          <p:nvPr/>
        </p:nvSpPr>
        <p:spPr>
          <a:xfrm>
            <a:off x="251520" y="260648"/>
            <a:ext cx="8568952" cy="8402300"/>
          </a:xfrm>
          <a:prstGeom prst="rect">
            <a:avLst/>
          </a:prstGeom>
          <a:noFill/>
        </p:spPr>
        <p:txBody>
          <a:bodyPr wrap="square" lIns="91440" tIns="45720" rIns="91440" bIns="45720">
            <a:spAutoFit/>
          </a:bodyPr>
          <a:lstStyle/>
          <a:p>
            <a:r>
              <a:rPr lang="ru-RU" sz="2000" dirty="0" smtClean="0">
                <a:latin typeface="Times New Roman" panose="02020603050405020304" pitchFamily="18" charset="0"/>
                <a:cs typeface="Times New Roman" panose="02020603050405020304" pitchFamily="18" charset="0"/>
              </a:rPr>
              <a:t>Барский дом располагался на возвышенности. Аккуратные аллеи росли вдоль всех дорог, окаймляющих помещичье владение. В заросшем белыми и розовыми лилиями пруду был садок, где всегда водилась рыба. За аллеями парка и за садом ухаживал садовник, которого отправляли учиться садовничьему делу в далекую Германию. </a:t>
            </a:r>
          </a:p>
          <a:p>
            <a:r>
              <a:rPr lang="ru-RU" sz="2000" b="1" dirty="0" smtClean="0">
                <a:latin typeface="Times New Roman" panose="02020603050405020304" pitchFamily="18" charset="0"/>
                <a:cs typeface="Times New Roman" panose="02020603050405020304" pitchFamily="18" charset="0"/>
              </a:rPr>
              <a:t>Славная </a:t>
            </a:r>
            <a:r>
              <a:rPr lang="ru-RU" sz="2000" b="1" dirty="0">
                <a:latin typeface="Times New Roman" panose="02020603050405020304" pitchFamily="18" charset="0"/>
                <a:cs typeface="Times New Roman" panose="02020603050405020304" pitchFamily="18" charset="0"/>
              </a:rPr>
              <a:t>барыня</a:t>
            </a:r>
            <a:endParaRPr lang="ru-RU" sz="2000" dirty="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Изначально поместье в </a:t>
            </a:r>
            <a:r>
              <a:rPr lang="ru-RU" sz="2000" dirty="0" err="1">
                <a:latin typeface="Times New Roman" panose="02020603050405020304" pitchFamily="18" charset="0"/>
                <a:cs typeface="Times New Roman" panose="02020603050405020304" pitchFamily="18" charset="0"/>
              </a:rPr>
              <a:t>Аряше</a:t>
            </a:r>
            <a:r>
              <a:rPr lang="ru-RU" sz="2000" dirty="0">
                <a:latin typeface="Times New Roman" panose="02020603050405020304" pitchFamily="18" charset="0"/>
                <a:cs typeface="Times New Roman" panose="02020603050405020304" pitchFamily="18" charset="0"/>
              </a:rPr>
              <a:t> принадлежало крупному землевладельцу из Саратовской губернии Трирогову. Когда его сын Владимир женился на Ольге Менделеевой, дочери великого ученого, он подарил поместье молодым. Мать Ольги – </a:t>
            </a:r>
            <a:r>
              <a:rPr lang="ru-RU" sz="2000" dirty="0" err="1">
                <a:latin typeface="Times New Roman" panose="02020603050405020304" pitchFamily="18" charset="0"/>
                <a:cs typeface="Times New Roman" panose="02020603050405020304" pitchFamily="18" charset="0"/>
              </a:rPr>
              <a:t>Феозва</a:t>
            </a:r>
            <a:r>
              <a:rPr lang="ru-RU" sz="2000" dirty="0">
                <a:latin typeface="Times New Roman" panose="02020603050405020304" pitchFamily="18" charset="0"/>
                <a:cs typeface="Times New Roman" panose="02020603050405020304" pitchFamily="18" charset="0"/>
              </a:rPr>
              <a:t> Никитична Лещева до последних своих дней проживала вместе с дочерью в </a:t>
            </a:r>
            <a:r>
              <a:rPr lang="ru-RU" sz="2000" dirty="0" err="1">
                <a:latin typeface="Times New Roman" panose="02020603050405020304" pitchFamily="18" charset="0"/>
                <a:cs typeface="Times New Roman" panose="02020603050405020304" pitchFamily="18" charset="0"/>
              </a:rPr>
              <a:t>Аряше</a:t>
            </a:r>
            <a:r>
              <a:rPr lang="ru-RU" sz="2000" dirty="0">
                <a:latin typeface="Times New Roman" panose="02020603050405020304" pitchFamily="18" charset="0"/>
                <a:cs typeface="Times New Roman" panose="02020603050405020304" pitchFamily="18" charset="0"/>
              </a:rPr>
              <a:t>. Она была обыкновенной незнатной русской женщиной, и Менделеев расстался с </a:t>
            </a:r>
            <a:r>
              <a:rPr lang="ru-RU" sz="2000" dirty="0" err="1">
                <a:latin typeface="Times New Roman" panose="02020603050405020304" pitchFamily="18" charset="0"/>
                <a:cs typeface="Times New Roman" panose="02020603050405020304" pitchFamily="18" charset="0"/>
              </a:rPr>
              <a:t>Феозвой</a:t>
            </a:r>
            <a:r>
              <a:rPr lang="ru-RU" sz="2000" dirty="0">
                <a:latin typeface="Times New Roman" panose="02020603050405020304" pitchFamily="18" charset="0"/>
                <a:cs typeface="Times New Roman" panose="02020603050405020304" pitchFamily="18" charset="0"/>
              </a:rPr>
              <a:t>, чтобы жениться второй раз. Сводная сестра Ольги Менделеевой </a:t>
            </a:r>
            <a:r>
              <a:rPr lang="ru-RU" sz="2000" dirty="0" smtClean="0">
                <a:latin typeface="Times New Roman" panose="02020603050405020304" pitchFamily="18" charset="0"/>
                <a:cs typeface="Times New Roman" panose="02020603050405020304" pitchFamily="18" charset="0"/>
              </a:rPr>
              <a:t>–дочь ученого</a:t>
            </a:r>
            <a:r>
              <a:rPr lang="ru-RU" sz="2000" dirty="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hlinkClick r:id="rId3"/>
              </a:rPr>
              <a:t>Любовь</a:t>
            </a:r>
            <a:r>
              <a:rPr lang="ru-RU" sz="2000" dirty="0">
                <a:latin typeface="Times New Roman" panose="02020603050405020304" pitchFamily="18" charset="0"/>
                <a:cs typeface="Times New Roman" panose="02020603050405020304" pitchFamily="18" charset="0"/>
              </a:rPr>
              <a:t> стала женой поэта Александра </a:t>
            </a:r>
            <a:r>
              <a:rPr lang="ru-RU" sz="2000" dirty="0" smtClean="0">
                <a:latin typeface="Times New Roman" panose="02020603050405020304" pitchFamily="18" charset="0"/>
                <a:cs typeface="Times New Roman" panose="02020603050405020304" pitchFamily="18" charset="0"/>
              </a:rPr>
              <a:t>Блока. Ольга </a:t>
            </a:r>
            <a:r>
              <a:rPr lang="ru-RU" sz="2000" dirty="0">
                <a:latin typeface="Times New Roman" panose="02020603050405020304" pitchFamily="18" charset="0"/>
                <a:cs typeface="Times New Roman" panose="02020603050405020304" pitchFamily="18" charset="0"/>
              </a:rPr>
              <a:t>Трирогова-Менделеева никогда не была богатой, поэтому и делить в ее имении бедноте с приходом советской власти особо было нечего. Барыня всегда помогала нуждающимся хлебом и зерном на посев. Самым бедным и многодетным семьям в </a:t>
            </a:r>
            <a:r>
              <a:rPr lang="ru-RU" sz="2000" dirty="0" err="1">
                <a:latin typeface="Times New Roman" panose="02020603050405020304" pitchFamily="18" charset="0"/>
                <a:cs typeface="Times New Roman" panose="02020603050405020304" pitchFamily="18" charset="0"/>
              </a:rPr>
              <a:t>Аряше</a:t>
            </a:r>
            <a:r>
              <a:rPr lang="ru-RU" sz="2000" dirty="0">
                <a:latin typeface="Times New Roman" panose="02020603050405020304" pitchFamily="18" charset="0"/>
                <a:cs typeface="Times New Roman" panose="02020603050405020304" pitchFamily="18" charset="0"/>
              </a:rPr>
              <a:t> построила дома, которые лет 10-15 назад увезли на слом. Ольга Дмитриевна старалась поддерживать в порядке свое большое хозяйство. Еще она слыла большим знатоком охотничьих собак. По словам жителей </a:t>
            </a:r>
            <a:r>
              <a:rPr lang="ru-RU" sz="2000" dirty="0" err="1">
                <a:latin typeface="Times New Roman" panose="02020603050405020304" pitchFamily="18" charset="0"/>
                <a:cs typeface="Times New Roman" panose="02020603050405020304" pitchFamily="18" charset="0"/>
              </a:rPr>
              <a:t>Аряша</a:t>
            </a:r>
            <a:r>
              <a:rPr lang="ru-RU" sz="2000" dirty="0">
                <a:latin typeface="Times New Roman" panose="02020603050405020304" pitchFamily="18" charset="0"/>
                <a:cs typeface="Times New Roman" panose="02020603050405020304" pitchFamily="18" charset="0"/>
              </a:rPr>
              <a:t>, недалеко от барского дома стояло большое </a:t>
            </a:r>
            <a:r>
              <a:rPr lang="ru-RU" sz="2000" dirty="0" smtClean="0">
                <a:latin typeface="Times New Roman" panose="02020603050405020304" pitchFamily="18" charset="0"/>
                <a:cs typeface="Times New Roman" panose="02020603050405020304" pitchFamily="18" charset="0"/>
              </a:rPr>
              <a:t>здание</a:t>
            </a:r>
            <a:r>
              <a:rPr lang="ru-RU" sz="2000" dirty="0">
                <a:latin typeface="Times New Roman" panose="02020603050405020304" pitchFamily="18" charset="0"/>
                <a:cs typeface="Times New Roman" panose="02020603050405020304" pitchFamily="18" charset="0"/>
              </a:rPr>
              <a:t>.</a:t>
            </a:r>
            <a:endParaRPr lang="ru-RU" sz="2000" dirty="0" smtClean="0"/>
          </a:p>
          <a:p>
            <a:r>
              <a:rPr lang="ru-RU" sz="6600" dirty="0" smtClean="0"/>
              <a:t>.</a:t>
            </a:r>
            <a:endParaRPr lang="ru-RU" sz="6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ct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0"/>
            <a:ext cx="9144000" cy="6858000"/>
          </a:xfrm>
          <a:prstGeom prst="rect">
            <a:avLst/>
          </a:prstGeom>
        </p:spPr>
      </p:pic>
      <p:sp>
        <p:nvSpPr>
          <p:cNvPr id="3" name="Прямоугольник 2"/>
          <p:cNvSpPr/>
          <p:nvPr/>
        </p:nvSpPr>
        <p:spPr>
          <a:xfrm>
            <a:off x="251520" y="260648"/>
            <a:ext cx="8712968" cy="5816977"/>
          </a:xfrm>
          <a:prstGeom prst="rect">
            <a:avLst/>
          </a:prstGeom>
          <a:noFill/>
        </p:spPr>
        <p:txBody>
          <a:bodyPr wrap="square" lIns="91440" tIns="45720" rIns="91440" bIns="45720">
            <a:spAutoFit/>
          </a:bodyPr>
          <a:lstStyle/>
          <a:p>
            <a:r>
              <a:rPr lang="ru-RU" sz="3200" b="1" dirty="0">
                <a:latin typeface="Times New Roman" panose="02020603050405020304" pitchFamily="18" charset="0"/>
                <a:cs typeface="Times New Roman" panose="02020603050405020304" pitchFamily="18" charset="0"/>
              </a:rPr>
              <a:t>Призрак </a:t>
            </a:r>
            <a:r>
              <a:rPr lang="ru-RU" sz="3200" b="1" dirty="0" smtClean="0">
                <a:latin typeface="Times New Roman" panose="02020603050405020304" pitchFamily="18" charset="0"/>
                <a:cs typeface="Times New Roman" panose="02020603050405020304" pitchFamily="18" charset="0"/>
              </a:rPr>
              <a:t>усадьбы</a:t>
            </a:r>
          </a:p>
          <a:p>
            <a:endParaRPr lang="ru-RU" sz="2000" dirty="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Парк и сад в </a:t>
            </a:r>
            <a:r>
              <a:rPr lang="ru-RU" sz="2000" dirty="0" err="1">
                <a:latin typeface="Times New Roman" panose="02020603050405020304" pitchFamily="18" charset="0"/>
                <a:cs typeface="Times New Roman" panose="02020603050405020304" pitchFamily="18" charset="0"/>
              </a:rPr>
              <a:t>Аряше</a:t>
            </a:r>
            <a:r>
              <a:rPr lang="ru-RU" sz="2000" dirty="0">
                <a:latin typeface="Times New Roman" panose="02020603050405020304" pitchFamily="18" charset="0"/>
                <a:cs typeface="Times New Roman" panose="02020603050405020304" pitchFamily="18" charset="0"/>
              </a:rPr>
              <a:t> до самой революции были гордостью Ольги Дмитриевны. Усадьба напоминала ей старинный парк в отцовском имении в Подмосковье. Сосны и ели, осины и березы стояли в ряд в аккуратных аллеях. Здесь были собраны цветы и кустарники, произраставшие почти на всей территории России. В дендрарии под большой стеклянной крышей росли гортензии и жасмин, магнолии и множество других южных цветов. В жаркие дни в усадьбе можно было купаться в бассейне, куда по липовым лупам (водостокам из липовой коры) из родника поступала свежая чистая вода и вытекала вниз, к пруду.</a:t>
            </a:r>
          </a:p>
          <a:p>
            <a:r>
              <a:rPr lang="ru-RU" sz="2000" dirty="0">
                <a:latin typeface="Times New Roman" panose="02020603050405020304" pitchFamily="18" charset="0"/>
                <a:cs typeface="Times New Roman" panose="02020603050405020304" pitchFamily="18" charset="0"/>
              </a:rPr>
              <a:t>Ели и могучие сосны, посаженные при Менделеевой, выросли и пришли в запустение, как и аллеи в усадьбе. Яблони и вишни, ирга и барбарис из барского сада плодоносят до сих пор. А вот от барского дома и погребов остались одни лишь ямы. Обвалился колодец, который располагался рядом с прудом. Говорили, что с приходом революции барыня сбросила в колодец всю серебряную посуду и утварь, оттого и вода так чиста в нем и хранится очень долго</a:t>
            </a:r>
            <a:endParaRPr lang="ru-RU" sz="20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anose="02020603050405020304" pitchFamily="18" charset="0"/>
              <a:cs typeface="Times New Roman" panose="02020603050405020304" pitchFamily="18" charset="0"/>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0"/>
            <a:ext cx="9144000" cy="6858000"/>
          </a:xfrm>
          <a:prstGeom prst="rect">
            <a:avLst/>
          </a:prstGeom>
        </p:spPr>
      </p:pic>
      <p:sp>
        <p:nvSpPr>
          <p:cNvPr id="6" name="Прямоугольник 5"/>
          <p:cNvSpPr/>
          <p:nvPr/>
        </p:nvSpPr>
        <p:spPr>
          <a:xfrm>
            <a:off x="107504" y="332657"/>
            <a:ext cx="8856984" cy="7017306"/>
          </a:xfrm>
          <a:prstGeom prst="rect">
            <a:avLst/>
          </a:prstGeom>
          <a:noFill/>
        </p:spPr>
        <p:txBody>
          <a:bodyPr wrap="square" lIns="91440" tIns="45720" rIns="91440" bIns="45720">
            <a:spAutoFit/>
          </a:bodyPr>
          <a:lstStyle/>
          <a:p>
            <a:r>
              <a:rPr lang="ru-RU" b="1" dirty="0">
                <a:latin typeface="Times New Roman" panose="02020603050405020304" pitchFamily="18" charset="0"/>
                <a:cs typeface="Times New Roman" panose="02020603050405020304" pitchFamily="18" charset="0"/>
              </a:rPr>
              <a:t>Годы и люди</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Разорили революционеры не только усадьбу Трироговой-Менделеевой. Не </a:t>
            </a:r>
            <a:r>
              <a:rPr lang="ru-RU" dirty="0" err="1">
                <a:latin typeface="Times New Roman" panose="02020603050405020304" pitchFamily="18" charset="0"/>
                <a:cs typeface="Times New Roman" panose="02020603050405020304" pitchFamily="18" charset="0"/>
              </a:rPr>
              <a:t>побоясь</a:t>
            </a:r>
            <a:r>
              <a:rPr lang="ru-RU" dirty="0">
                <a:latin typeface="Times New Roman" panose="02020603050405020304" pitchFamily="18" charset="0"/>
                <a:cs typeface="Times New Roman" panose="02020603050405020304" pitchFamily="18" charset="0"/>
              </a:rPr>
              <a:t> греха, на деревенском погосте жители разобрали фамильный склеп, где были похоронены мать Ольги Дмитриевны и ее муж, офицер царской армии Владимир Трирогов. Из каленого кирпича от склепа, бывшего большой редкостью, выкладывали своды в русских печах в крестьянских домах. Из цинковых гробов делали ведра и корыта для стирки </a:t>
            </a:r>
            <a:r>
              <a:rPr lang="ru-RU" dirty="0" smtClean="0">
                <a:latin typeface="Times New Roman" panose="02020603050405020304" pitchFamily="18" charset="0"/>
                <a:cs typeface="Times New Roman" panose="02020603050405020304" pitchFamily="18" charset="0"/>
              </a:rPr>
              <a:t>белья. Барыня </a:t>
            </a:r>
            <a:r>
              <a:rPr lang="ru-RU" dirty="0">
                <a:latin typeface="Times New Roman" panose="02020603050405020304" pitchFamily="18" charset="0"/>
                <a:cs typeface="Times New Roman" panose="02020603050405020304" pitchFamily="18" charset="0"/>
              </a:rPr>
              <a:t>Ольга Дмитриевна разгневалась на всех, собралась и уехала в Москву. Перед дорогой в Москву обещала односельчанам: «Вернусь, и вашими волосами буду мыть полы!» Но не вернулась. В Москве, как говорят, «она была обласкана Лениным и Дзержинским», которые высоко ценили труды великого ученого. О ее дальнейшей судьбе односельчане ничего больше не слышали.</a:t>
            </a:r>
          </a:p>
          <a:p>
            <a:r>
              <a:rPr lang="ru-RU" dirty="0">
                <a:latin typeface="Times New Roman" panose="02020603050405020304" pitchFamily="18" charset="0"/>
                <a:cs typeface="Times New Roman" panose="02020603050405020304" pitchFamily="18" charset="0"/>
              </a:rPr>
              <a:t>У многих жителей </a:t>
            </a:r>
            <a:r>
              <a:rPr lang="ru-RU" dirty="0" err="1">
                <a:latin typeface="Times New Roman" panose="02020603050405020304" pitchFamily="18" charset="0"/>
                <a:cs typeface="Times New Roman" panose="02020603050405020304" pitchFamily="18" charset="0"/>
              </a:rPr>
              <a:t>Аряша</a:t>
            </a:r>
            <a:r>
              <a:rPr lang="ru-RU" dirty="0">
                <a:latin typeface="Times New Roman" panose="02020603050405020304" pitchFamily="18" charset="0"/>
                <a:cs typeface="Times New Roman" panose="02020603050405020304" pitchFamily="18" charset="0"/>
              </a:rPr>
              <a:t> сохранились семейные фотографии Менделеевых. Много лет, когда знакомство с барыней приходилось скрывать, их прятали по чемоданам и папкам. В семейных архивах </a:t>
            </a:r>
            <a:r>
              <a:rPr lang="ru-RU" dirty="0" err="1">
                <a:latin typeface="Times New Roman" panose="02020603050405020304" pitchFamily="18" charset="0"/>
                <a:cs typeface="Times New Roman" panose="02020603050405020304" pitchFamily="18" charset="0"/>
              </a:rPr>
              <a:t>камешкирцев</a:t>
            </a:r>
            <a:r>
              <a:rPr lang="ru-RU" dirty="0">
                <a:latin typeface="Times New Roman" panose="02020603050405020304" pitchFamily="18" charset="0"/>
                <a:cs typeface="Times New Roman" panose="02020603050405020304" pitchFamily="18" charset="0"/>
              </a:rPr>
              <a:t> также хранятся фотографии дореволюционной поры, сделанные во время жизни в </a:t>
            </a:r>
            <a:r>
              <a:rPr lang="ru-RU" dirty="0" err="1">
                <a:latin typeface="Times New Roman" panose="02020603050405020304" pitchFamily="18" charset="0"/>
                <a:cs typeface="Times New Roman" panose="02020603050405020304" pitchFamily="18" charset="0"/>
              </a:rPr>
              <a:t>Аряше</a:t>
            </a:r>
            <a:r>
              <a:rPr lang="ru-RU" dirty="0">
                <a:latin typeface="Times New Roman" panose="02020603050405020304" pitchFamily="18" charset="0"/>
                <a:cs typeface="Times New Roman" panose="02020603050405020304" pitchFamily="18" charset="0"/>
              </a:rPr>
              <a:t>. Те, кто стоял с барыней рядом, на всякий случай вырезали свои лица на фотографиях.</a:t>
            </a:r>
          </a:p>
          <a:p>
            <a:r>
              <a:rPr lang="ru-RU" dirty="0">
                <a:latin typeface="Times New Roman" panose="02020603050405020304" pitchFamily="18" charset="0"/>
                <a:cs typeface="Times New Roman" panose="02020603050405020304" pitchFamily="18" charset="0"/>
              </a:rPr>
              <a:t>До сих пор пейзажи возле усадьбы Менделеевой поражают своей </a:t>
            </a:r>
            <a:r>
              <a:rPr lang="ru-RU" u="sng" dirty="0">
                <a:latin typeface="Times New Roman" panose="02020603050405020304" pitchFamily="18" charset="0"/>
                <a:cs typeface="Times New Roman" panose="02020603050405020304" pitchFamily="18" charset="0"/>
                <a:hlinkClick r:id="rId3"/>
              </a:rPr>
              <a:t>красотой</a:t>
            </a:r>
            <a:r>
              <a:rPr lang="ru-RU" dirty="0">
                <a:latin typeface="Times New Roman" panose="02020603050405020304" pitchFamily="18" charset="0"/>
                <a:cs typeface="Times New Roman" panose="02020603050405020304" pitchFamily="18" charset="0"/>
              </a:rPr>
              <a:t>. Рукотворные творения ландшафтного архитектора, стертые временем, привлекают взор и сто лет спустя. Особенно отчетливо контуры большого парка просматриваются рано весной. Из этого места не хочется уезжать, а уехав, хочется вернуться, чтобы пройти по заброшенным аллеям, еще раз прикоснуться к вековым елям и чему-то необъяснимо родному, потерянному и очень дорогому.</a:t>
            </a:r>
          </a:p>
          <a:p>
            <a:r>
              <a:rPr lang="ru-RU" sz="5400" dirty="0"/>
              <a:t> </a:t>
            </a: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0"/>
            <a:ext cx="9144000" cy="6858000"/>
          </a:xfrm>
          <a:prstGeom prst="rect">
            <a:avLst/>
          </a:prstGeom>
        </p:spPr>
      </p:pic>
      <p:pic>
        <p:nvPicPr>
          <p:cNvPr id="3" name="Рисунок 2" descr="aryash.smtm100.jpg"/>
          <p:cNvPicPr>
            <a:picLocks noChangeAspect="1"/>
          </p:cNvPicPr>
          <p:nvPr/>
        </p:nvPicPr>
        <p:blipFill>
          <a:blip r:embed="rId3" cstate="print"/>
          <a:stretch>
            <a:fillRect/>
          </a:stretch>
        </p:blipFill>
        <p:spPr>
          <a:xfrm>
            <a:off x="1475656" y="260648"/>
            <a:ext cx="6120680" cy="2841104"/>
          </a:xfrm>
          <a:prstGeom prst="rect">
            <a:avLst/>
          </a:prstGeom>
        </p:spPr>
      </p:pic>
      <p:pic>
        <p:nvPicPr>
          <p:cNvPr id="4" name="Рисунок 3" descr="18_big.jpg"/>
          <p:cNvPicPr>
            <a:picLocks noChangeAspect="1"/>
          </p:cNvPicPr>
          <p:nvPr/>
        </p:nvPicPr>
        <p:blipFill>
          <a:blip r:embed="rId4" cstate="print"/>
          <a:stretch>
            <a:fillRect/>
          </a:stretch>
        </p:blipFill>
        <p:spPr>
          <a:xfrm>
            <a:off x="251520" y="3429001"/>
            <a:ext cx="4320480" cy="3240360"/>
          </a:xfrm>
          <a:prstGeom prst="rect">
            <a:avLst/>
          </a:prstGeom>
        </p:spPr>
      </p:pic>
      <p:pic>
        <p:nvPicPr>
          <p:cNvPr id="5" name="Рисунок 4" descr="17_big.jpg"/>
          <p:cNvPicPr>
            <a:picLocks noChangeAspect="1"/>
          </p:cNvPicPr>
          <p:nvPr/>
        </p:nvPicPr>
        <p:blipFill>
          <a:blip r:embed="rId5" cstate="print"/>
          <a:stretch>
            <a:fillRect/>
          </a:stretch>
        </p:blipFill>
        <p:spPr>
          <a:xfrm>
            <a:off x="4713396" y="3429000"/>
            <a:ext cx="4032448" cy="32403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0"/>
            <a:ext cx="9144000" cy="6858000"/>
          </a:xfrm>
          <a:prstGeom prst="rect">
            <a:avLst/>
          </a:prstGeom>
        </p:spPr>
      </p:pic>
      <p:sp>
        <p:nvSpPr>
          <p:cNvPr id="7" name="Прямоугольник 6"/>
          <p:cNvSpPr/>
          <p:nvPr/>
        </p:nvSpPr>
        <p:spPr>
          <a:xfrm>
            <a:off x="683568" y="404664"/>
            <a:ext cx="7488832" cy="1754326"/>
          </a:xfrm>
          <a:prstGeom prst="rect">
            <a:avLst/>
          </a:prstGeom>
          <a:noFill/>
        </p:spPr>
        <p:txBody>
          <a:bodyPr wrap="square" lIns="91440" tIns="45720" rIns="91440" bIns="45720">
            <a:spAutoFit/>
          </a:bodyPr>
          <a:lstStyle/>
          <a:p>
            <a:pPr algn="ctr"/>
            <a:r>
              <a:rPr lang="ru-RU" sz="54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Патриотический маршрут</a:t>
            </a:r>
            <a:endParaRPr lang="ru-RU" sz="54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8" name="Прямоугольник 7"/>
          <p:cNvSpPr/>
          <p:nvPr/>
        </p:nvSpPr>
        <p:spPr>
          <a:xfrm>
            <a:off x="395536" y="2060848"/>
            <a:ext cx="8280919" cy="5232202"/>
          </a:xfrm>
          <a:prstGeom prst="rect">
            <a:avLst/>
          </a:prstGeom>
          <a:noFill/>
        </p:spPr>
        <p:txBody>
          <a:bodyPr wrap="square" lIns="91440" tIns="45720" rIns="91440" bIns="45720">
            <a:spAutoFit/>
          </a:bodyPr>
          <a:lstStyle/>
          <a:p>
            <a:pPr marL="914400" indent="-914400"/>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 Кафе «Петушок»</a:t>
            </a:r>
          </a:p>
          <a:p>
            <a:pPr marL="914400" indent="-914400"/>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 Церковь Троице- Сергиева</a:t>
            </a:r>
          </a:p>
          <a:p>
            <a:pPr marL="914400" indent="-914400"/>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3. Памятник Победы</a:t>
            </a:r>
          </a:p>
          <a:p>
            <a:pPr marL="914400" indent="-914400"/>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 Храм Казанской Божией Матери</a:t>
            </a:r>
          </a:p>
          <a:p>
            <a:pPr marL="914400" indent="-914400"/>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5. Цех « ООО </a:t>
            </a:r>
            <a:r>
              <a:rPr lang="ru-RU" sz="4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Лектравы</a:t>
            </a:r>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p>
          <a:p>
            <a:pPr marL="914400" indent="-914400"/>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6. «Деревня Призрак»</a:t>
            </a:r>
            <a:endParaRPr lang="ru-RU"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a:p>
            <a:pPr marL="914400" indent="-914400" algn="ctr">
              <a:buAutoNum type="arabicPeriod"/>
            </a:pPr>
            <a:endParaRPr lang="ru-RU"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a:p>
            <a:pPr marL="914400" indent="-914400" algn="ctr">
              <a:buAutoNum type="arabicPeriod"/>
            </a:pPr>
            <a:endParaRPr lang="ru-RU"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16380"/>
            <a:ext cx="9144000" cy="6858000"/>
          </a:xfrm>
          <a:prstGeom prst="rect">
            <a:avLst/>
          </a:prstGeom>
        </p:spPr>
      </p:pic>
      <p:sp>
        <p:nvSpPr>
          <p:cNvPr id="3" name="Прямоугольник 2"/>
          <p:cNvSpPr/>
          <p:nvPr/>
        </p:nvSpPr>
        <p:spPr>
          <a:xfrm>
            <a:off x="1148631" y="2276872"/>
            <a:ext cx="6735737" cy="2585323"/>
          </a:xfrm>
          <a:prstGeom prst="rect">
            <a:avLst/>
          </a:prstGeom>
          <a:noFill/>
        </p:spPr>
        <p:txBody>
          <a:bodyPr wrap="square" lIns="91440" tIns="45720" rIns="91440" bIns="45720">
            <a:spAutoFit/>
          </a:bodyPr>
          <a:lstStyle/>
          <a:p>
            <a:pPr algn="ctr"/>
            <a:r>
              <a:rPr lang="ru-RU" sz="5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Маршрут окончен, </a:t>
            </a:r>
          </a:p>
          <a:p>
            <a:pPr algn="ctr"/>
            <a:r>
              <a:rPr lang="ru-RU" sz="5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Спасибо за внимание.</a:t>
            </a:r>
            <a:endParaRPr lang="ru-RU" sz="5400" b="1" i="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0"/>
            <a:ext cx="9144000" cy="6858000"/>
          </a:xfrm>
          <a:prstGeom prst="rect">
            <a:avLst/>
          </a:prstGeom>
        </p:spPr>
      </p:pic>
      <p:sp>
        <p:nvSpPr>
          <p:cNvPr id="3" name="Прямоугольник 2"/>
          <p:cNvSpPr/>
          <p:nvPr/>
        </p:nvSpPr>
        <p:spPr>
          <a:xfrm>
            <a:off x="323528" y="332656"/>
            <a:ext cx="8424936" cy="7909858"/>
          </a:xfrm>
          <a:prstGeom prst="rect">
            <a:avLst/>
          </a:prstGeom>
          <a:noFill/>
        </p:spPr>
        <p:txBody>
          <a:bodyPr wrap="square" lIns="91440" tIns="45720" rIns="91440" bIns="45720">
            <a:spAutoFit/>
          </a:bodyPr>
          <a:lstStyle/>
          <a:p>
            <a:pPr algn="ctr"/>
            <a:r>
              <a:rPr lang="ru-RU"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О </a:t>
            </a:r>
            <a:r>
              <a:rPr lang="ru-RU" sz="54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Камешкирском</a:t>
            </a:r>
            <a:r>
              <a:rPr lang="ru-RU"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районе</a:t>
            </a:r>
          </a:p>
          <a:p>
            <a:r>
              <a:rPr lang="ru-RU" sz="2400" dirty="0" err="1">
                <a:latin typeface="Times New Roman" pitchFamily="18" charset="0"/>
                <a:cs typeface="Times New Roman" pitchFamily="18" charset="0"/>
              </a:rPr>
              <a:t>Камешкирский</a:t>
            </a:r>
            <a:r>
              <a:rPr lang="ru-RU" sz="2400" dirty="0">
                <a:latin typeface="Times New Roman" pitchFamily="18" charset="0"/>
                <a:cs typeface="Times New Roman" pitchFamily="18" charset="0"/>
              </a:rPr>
              <a:t> район образован в 1928 году.  Район занимает юго-восточную часть области.  Общая площадь  территории 127 </a:t>
            </a:r>
            <a:r>
              <a:rPr lang="ru-RU" sz="2400" dirty="0" smtClean="0">
                <a:latin typeface="Times New Roman" pitchFamily="18" charset="0"/>
                <a:cs typeface="Times New Roman" pitchFamily="18" charset="0"/>
              </a:rPr>
              <a:t>тыс. </a:t>
            </a:r>
            <a:r>
              <a:rPr lang="ru-RU" sz="2400" dirty="0">
                <a:latin typeface="Times New Roman" pitchFamily="18" charset="0"/>
                <a:cs typeface="Times New Roman" pitchFamily="18" charset="0"/>
              </a:rPr>
              <a:t>га.  Включает в себя 6 сельских администраций, 28 населенных пунктов. Район граничит с  Саратовской областью и  с районами Пензенской области: Лопатинский, </a:t>
            </a:r>
            <a:r>
              <a:rPr lang="ru-RU" sz="2400" dirty="0" err="1">
                <a:latin typeface="Times New Roman" pitchFamily="18" charset="0"/>
                <a:cs typeface="Times New Roman" pitchFamily="18" charset="0"/>
              </a:rPr>
              <a:t>Шемышейский</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Городищенский</a:t>
            </a:r>
            <a:r>
              <a:rPr lang="ru-RU" sz="2400" dirty="0">
                <a:latin typeface="Times New Roman" pitchFamily="18" charset="0"/>
                <a:cs typeface="Times New Roman" pitchFamily="18" charset="0"/>
              </a:rPr>
              <a:t>, Кузнецкий, </a:t>
            </a:r>
            <a:r>
              <a:rPr lang="ru-RU" sz="2400" dirty="0" err="1">
                <a:latin typeface="Times New Roman" pitchFamily="18" charset="0"/>
                <a:cs typeface="Times New Roman" pitchFamily="18" charset="0"/>
              </a:rPr>
              <a:t>Неверкинский</a:t>
            </a:r>
            <a:r>
              <a:rPr lang="ru-RU" sz="2400" dirty="0">
                <a:latin typeface="Times New Roman" pitchFamily="18" charset="0"/>
                <a:cs typeface="Times New Roman" pitchFamily="18" charset="0"/>
              </a:rPr>
              <a:t>.  Административный центр района – село Русский Камешкир. В 110 км от города Пензы, на обоих берегах речушки Камешкир находится древнее село Русский Камешкир. У него более чем 300-летняя история. Земли, на которых раскинулся этот большой поселок, значительное время принадлежали мордовским народностям .  Инвестиционную привлекательность района обеспечивают разведанные запасы нефти, запасы древесины. </a:t>
            </a:r>
          </a:p>
          <a:p>
            <a:pPr algn="ctr"/>
            <a:endParaRPr lang="ru-RU"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ctr"/>
            <a:endParaRPr lang="ru-RU"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ctr"/>
            <a:endParaRPr lang="ru-RU"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0"/>
            <a:ext cx="9144000" cy="6858000"/>
          </a:xfrm>
          <a:prstGeom prst="rect">
            <a:avLst/>
          </a:prstGeom>
        </p:spPr>
      </p:pic>
      <p:pic>
        <p:nvPicPr>
          <p:cNvPr id="3" name="Рисунок 2" descr="2975829.jpg"/>
          <p:cNvPicPr>
            <a:picLocks noChangeAspect="1"/>
          </p:cNvPicPr>
          <p:nvPr/>
        </p:nvPicPr>
        <p:blipFill>
          <a:blip r:embed="rId3" cstate="print"/>
          <a:stretch>
            <a:fillRect/>
          </a:stretch>
        </p:blipFill>
        <p:spPr>
          <a:xfrm>
            <a:off x="285750" y="260648"/>
            <a:ext cx="8572500" cy="6336704"/>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243408"/>
            <a:ext cx="9144000" cy="7101408"/>
          </a:xfrm>
          <a:prstGeom prst="rect">
            <a:avLst/>
          </a:prstGeom>
        </p:spPr>
      </p:pic>
      <p:sp>
        <p:nvSpPr>
          <p:cNvPr id="5" name="Прямоугольник 4"/>
          <p:cNvSpPr/>
          <p:nvPr/>
        </p:nvSpPr>
        <p:spPr>
          <a:xfrm>
            <a:off x="179512" y="-171400"/>
            <a:ext cx="8640960" cy="8019702"/>
          </a:xfrm>
          <a:prstGeom prst="rect">
            <a:avLst/>
          </a:prstGeom>
          <a:noFill/>
        </p:spPr>
        <p:txBody>
          <a:bodyPr wrap="square" lIns="91440" tIns="45720" rIns="91440" bIns="45720">
            <a:spAutoFit/>
          </a:bodyPr>
          <a:lstStyle/>
          <a:p>
            <a:pPr algn="ctr"/>
            <a:r>
              <a:rPr lang="ru-RU"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ru-RU"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Кафе « Петушок»</a:t>
            </a:r>
          </a:p>
          <a:p>
            <a:r>
              <a:rPr lang="ru-RU" sz="2000" dirty="0">
                <a:latin typeface="Times New Roman" pitchFamily="18" charset="0"/>
                <a:cs typeface="Times New Roman" pitchFamily="18" charset="0"/>
              </a:rPr>
              <a:t>В 1970-х годах на всю Россию прославились </a:t>
            </a:r>
            <a:r>
              <a:rPr lang="ru-RU" sz="2000" dirty="0" err="1">
                <a:latin typeface="Times New Roman" pitchFamily="18" charset="0"/>
                <a:cs typeface="Times New Roman" pitchFamily="18" charset="0"/>
              </a:rPr>
              <a:t>камешкирские</a:t>
            </a:r>
            <a:r>
              <a:rPr lang="ru-RU" sz="2000" dirty="0">
                <a:latin typeface="Times New Roman" pitchFamily="18" charset="0"/>
                <a:cs typeface="Times New Roman" pitchFamily="18" charset="0"/>
              </a:rPr>
              <a:t> умельцы — братья Николай, Василий и Иван Сорокины. Мастера художественной резьбы из Русского Камешкира действительно преображали дома не только в родном селе. В советское время здесь работал "Комбинат бытового обслуживания", где можно было сделать заказ на украшение и строительство комнат и домов. И за этим сюда обращались не только частные лица из окрестных сел. Так, около Пензы был построен русский трактир "Золотой Петушок", который на несколько десятков лет стал одной из визитных карточек города. За созданием деревянной резьбы обратились к братьям Василию, Ивану и Николаю Сорокиным, а также их двоюродному брату </a:t>
            </a:r>
            <a:r>
              <a:rPr lang="ru-RU" sz="2000" dirty="0" err="1">
                <a:latin typeface="Times New Roman" pitchFamily="18" charset="0"/>
                <a:cs typeface="Times New Roman" pitchFamily="18" charset="0"/>
              </a:rPr>
              <a:t>Строкину</a:t>
            </a:r>
            <a:r>
              <a:rPr lang="ru-RU" sz="2000" dirty="0">
                <a:latin typeface="Times New Roman" pitchFamily="18" charset="0"/>
                <a:cs typeface="Times New Roman" pitchFamily="18" charset="0"/>
              </a:rPr>
              <a:t>. Причем для работы в Пензу их приглашал второй секретарь обкома КПСС Георг Мясников, который перед этим лично проехал практически по всей Пензенской области, выбирая наиболее подходящую резьбу. «Засека», «Петушок», Музей народного творчества, турбаза на истоках </a:t>
            </a:r>
            <a:r>
              <a:rPr lang="ru-RU" sz="2000" dirty="0" err="1">
                <a:latin typeface="Times New Roman" pitchFamily="18" charset="0"/>
                <a:cs typeface="Times New Roman" pitchFamily="18" charset="0"/>
              </a:rPr>
              <a:t>Хопра</a:t>
            </a:r>
            <a:r>
              <a:rPr lang="ru-RU" sz="2000" dirty="0">
                <a:latin typeface="Times New Roman" pitchFamily="18" charset="0"/>
                <a:cs typeface="Times New Roman" pitchFamily="18" charset="0"/>
              </a:rPr>
              <a:t> — все это работы Сорокиных.</a:t>
            </a:r>
          </a:p>
          <a:p>
            <a:pPr algn="ctr"/>
            <a:endParaRPr lang="ru-RU"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ctr"/>
            <a:endParaRPr lang="ru-RU"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ctr"/>
            <a:endParaRPr lang="ru-RU"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ct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0"/>
            <a:ext cx="9144000" cy="6858000"/>
          </a:xfrm>
          <a:prstGeom prst="rect">
            <a:avLst/>
          </a:prstGeom>
        </p:spPr>
      </p:pic>
      <p:pic>
        <p:nvPicPr>
          <p:cNvPr id="3" name="Рисунок 2" descr="2021-04-01 (1).png"/>
          <p:cNvPicPr>
            <a:picLocks noChangeAspect="1"/>
          </p:cNvPicPr>
          <p:nvPr/>
        </p:nvPicPr>
        <p:blipFill>
          <a:blip r:embed="rId3" cstate="print"/>
          <a:stretch>
            <a:fillRect/>
          </a:stretch>
        </p:blipFill>
        <p:spPr>
          <a:xfrm rot="20638912">
            <a:off x="323122" y="506415"/>
            <a:ext cx="3632992" cy="2260086"/>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877444">
            <a:off x="5010193" y="529300"/>
            <a:ext cx="3934313" cy="2163197"/>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016520" y="3645025"/>
            <a:ext cx="3659899" cy="2488083"/>
          </a:xfrm>
          <a:prstGeom prst="rect">
            <a:avLst/>
          </a:prstGeom>
        </p:spPr>
      </p:pic>
      <p:pic>
        <p:nvPicPr>
          <p:cNvPr id="6" name="Рисунок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73999" y="3645025"/>
            <a:ext cx="3668522" cy="245515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0"/>
            <a:ext cx="9144000" cy="6858000"/>
          </a:xfrm>
          <a:prstGeom prst="rect">
            <a:avLst/>
          </a:prstGeom>
        </p:spPr>
      </p:pic>
      <p:sp>
        <p:nvSpPr>
          <p:cNvPr id="3" name="Прямоугольник 2"/>
          <p:cNvSpPr/>
          <p:nvPr/>
        </p:nvSpPr>
        <p:spPr>
          <a:xfrm>
            <a:off x="251520" y="260648"/>
            <a:ext cx="8640960" cy="5878532"/>
          </a:xfrm>
          <a:prstGeom prst="rect">
            <a:avLst/>
          </a:prstGeom>
          <a:noFill/>
        </p:spPr>
        <p:txBody>
          <a:bodyPr wrap="square" lIns="91440" tIns="45720" rIns="91440" bIns="45720">
            <a:spAutoFit/>
          </a:bodyPr>
          <a:lstStyle/>
          <a:p>
            <a:pPr algn="ctr"/>
            <a:r>
              <a:rPr lang="ru-RU"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Церковь Троице-Сергиева</a:t>
            </a:r>
          </a:p>
          <a:p>
            <a:r>
              <a:rPr lang="ru-RU" sz="1400" dirty="0">
                <a:latin typeface="Times New Roman" panose="02020603050405020304" pitchFamily="18" charset="0"/>
                <a:cs typeface="Times New Roman" panose="02020603050405020304" pitchFamily="18" charset="0"/>
              </a:rPr>
              <a:t>Село Русский Камешкир - административный центр </a:t>
            </a:r>
            <a:r>
              <a:rPr lang="ru-RU" sz="1400" dirty="0" err="1">
                <a:latin typeface="Times New Roman" panose="02020603050405020304" pitchFamily="18" charset="0"/>
                <a:cs typeface="Times New Roman" panose="02020603050405020304" pitchFamily="18" charset="0"/>
              </a:rPr>
              <a:t>Камешкирского</a:t>
            </a:r>
            <a:r>
              <a:rPr lang="ru-RU" sz="1400" dirty="0">
                <a:latin typeface="Times New Roman" panose="02020603050405020304" pitchFamily="18" charset="0"/>
                <a:cs typeface="Times New Roman" panose="02020603050405020304" pitchFamily="18" charset="0"/>
              </a:rPr>
              <a:t> района Пензенской области. Основано село около 1700 года на землях </a:t>
            </a:r>
            <a:r>
              <a:rPr lang="ru-RU" sz="1400" dirty="0" err="1">
                <a:latin typeface="Times New Roman" panose="02020603050405020304" pitchFamily="18" charset="0"/>
                <a:cs typeface="Times New Roman" panose="02020603050405020304" pitchFamily="18" charset="0"/>
              </a:rPr>
              <a:t>Троице-Сергиевского</a:t>
            </a:r>
            <a:r>
              <a:rPr lang="ru-RU" sz="1400" dirty="0">
                <a:latin typeface="Times New Roman" panose="02020603050405020304" pitchFamily="18" charset="0"/>
                <a:cs typeface="Times New Roman" panose="02020603050405020304" pitchFamily="18" charset="0"/>
              </a:rPr>
              <a:t> монастыря и первоначально называлось Сергиевским, по церкви в честь преподобного Сергия Радонежского. В 1826 году, когда первая деревянная церковь обветшала, на ее месте воздвигли новую каменную, уже с двумя пределами: в честь Святой Троицы и в честь преподобного Сергия. К сожалению, история не сохранила дореволюционных данных о Троицком приходе села Русский Камешкир, но от прихожан преклонного возраста стало известно, что храм действовал еще долго после принятия атеистического декрета. Несколько раз в неделю и в особо почитаемые праздники служил в храме священник Николай </a:t>
            </a:r>
            <a:r>
              <a:rPr lang="ru-RU" sz="1400" dirty="0" err="1">
                <a:latin typeface="Times New Roman" panose="02020603050405020304" pitchFamily="18" charset="0"/>
                <a:cs typeface="Times New Roman" panose="02020603050405020304" pitchFamily="18" charset="0"/>
              </a:rPr>
              <a:t>Катаонский</a:t>
            </a:r>
            <a:r>
              <a:rPr lang="ru-RU" sz="1400" dirty="0">
                <a:latin typeface="Times New Roman" panose="02020603050405020304" pitchFamily="18" charset="0"/>
                <a:cs typeface="Times New Roman" panose="02020603050405020304" pitchFamily="18" charset="0"/>
              </a:rPr>
              <a:t> вместе с настоятелем-протоиереем Савелием Кравченко. В марте 1928 г. перед Пасхой о. Николая арестовали и отправили в ссылку, где он умер от тяжелой болезни, а настоятеля заточили в собственную кладовую перед Вознесением Господним на несколько недель. И только по слезным уговорам прихожан чекисты разрешили совершить богослужение на Троицу, но без звона колоколов и крестного хода. А уже на следующий год, в Крещенский сочельник, о. Савелия вновь арестовали и отвезли в Кузнецк, где он был расстрелян в </a:t>
            </a:r>
            <a:r>
              <a:rPr lang="ru-RU" sz="1400" dirty="0" err="1">
                <a:latin typeface="Times New Roman" panose="02020603050405020304" pitchFamily="18" charset="0"/>
                <a:cs typeface="Times New Roman" panose="02020603050405020304" pitchFamily="18" charset="0"/>
              </a:rPr>
              <a:t>Дуванном</a:t>
            </a:r>
            <a:r>
              <a:rPr lang="ru-RU" sz="1400" dirty="0">
                <a:latin typeface="Times New Roman" panose="02020603050405020304" pitchFamily="18" charset="0"/>
                <a:cs typeface="Times New Roman" panose="02020603050405020304" pitchFamily="18" charset="0"/>
              </a:rPr>
              <a:t> овраге, вместе с десятками священнослужителей.</a:t>
            </a:r>
          </a:p>
          <a:p>
            <a:r>
              <a:rPr lang="ru-RU" sz="1400" dirty="0">
                <a:latin typeface="Times New Roman" panose="02020603050405020304" pitchFamily="18" charset="0"/>
                <a:cs typeface="Times New Roman" panose="02020603050405020304" pitchFamily="18" charset="0"/>
              </a:rPr>
              <a:t>В 1930 г. в церкви разместили электростанцию, тогда еще первую в районе, для охраны которой на колокольне установили пулемет, предварительно сбросив колокола на землю. Ток вырабатывал тепловой генератор, в топку которого бросали все, что горело: иконы, книги, утварь. Комсомольцы того времени даже отчитались, что сэкономили дров и угля на неделю, топясь иконами… В 1934 г. церковь сломали, оставив только алтарь и часть настоящего храма. В 1989 г. вновь образован приход и началось восстановление храма, в котором 19 декабря 1990 г. было совершено первое богослужение, В 1998 г. взамен уничтоженной часовни, устроенной в память чудесного спасения государя императора Александра III и его августейшего семейства 17 октября 1888 г., была построена часовня - святой колодец. В 2005 г. в храме </a:t>
            </a:r>
            <a:r>
              <a:rPr lang="ru-RU" sz="1400" dirty="0" err="1">
                <a:latin typeface="Times New Roman" panose="02020603050405020304" pitchFamily="18" charset="0"/>
                <a:cs typeface="Times New Roman" panose="02020603050405020304" pitchFamily="18" charset="0"/>
              </a:rPr>
              <a:t>замироточила</a:t>
            </a:r>
            <a:r>
              <a:rPr lang="ru-RU" sz="1400" dirty="0">
                <a:latin typeface="Times New Roman" panose="02020603050405020304" pitchFamily="18" charset="0"/>
                <a:cs typeface="Times New Roman" panose="02020603050405020304" pitchFamily="18" charset="0"/>
              </a:rPr>
              <a:t> икона Божией Матери «Умиление».</a:t>
            </a:r>
          </a:p>
          <a:p>
            <a:pPr algn="ctr"/>
            <a:endParaRPr lang="ru-RU" sz="1400" b="1" cap="none" spc="0" dirty="0">
              <a:ln w="17780" cmpd="sng">
                <a:solidFill>
                  <a:srgbClr val="FFFFFF"/>
                </a:solidFill>
                <a:prstDash val="solid"/>
                <a:miter lim="800000"/>
              </a:ln>
              <a:solidFill>
                <a:srgbClr val="FF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73348"/>
            <a:ext cx="9144000" cy="6858000"/>
          </a:xfrm>
          <a:prstGeom prst="rect">
            <a:avLst/>
          </a:prstGeom>
        </p:spPr>
      </p:pic>
      <p:pic>
        <p:nvPicPr>
          <p:cNvPr id="3" name="Рисунок 2" descr="image002.jpg"/>
          <p:cNvPicPr>
            <a:picLocks noChangeAspect="1"/>
          </p:cNvPicPr>
          <p:nvPr/>
        </p:nvPicPr>
        <p:blipFill>
          <a:blip r:embed="rId3" cstate="print"/>
          <a:stretch>
            <a:fillRect/>
          </a:stretch>
        </p:blipFill>
        <p:spPr>
          <a:xfrm rot="20841549">
            <a:off x="226964" y="408100"/>
            <a:ext cx="3799099" cy="2669974"/>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820481">
            <a:off x="4860787" y="500338"/>
            <a:ext cx="4031214" cy="2689040"/>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21449566">
            <a:off x="4635987" y="3721425"/>
            <a:ext cx="4344980" cy="2893825"/>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294779">
            <a:off x="212689" y="3636014"/>
            <a:ext cx="3940173" cy="2955130"/>
          </a:xfrm>
          <a:prstGeom prst="rect">
            <a:avLst/>
          </a:prstGeom>
        </p:spPr>
      </p:pic>
    </p:spTree>
  </p:cSld>
  <p:clrMapOvr>
    <a:masterClrMapping/>
  </p:clrMapOvr>
  <p:transition spd="slow">
    <p:wheel spokes="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ollines3.jpg"/>
          <p:cNvPicPr>
            <a:picLocks noChangeAspect="1"/>
          </p:cNvPicPr>
          <p:nvPr/>
        </p:nvPicPr>
        <p:blipFill>
          <a:blip r:embed="rId2" cstate="print"/>
          <a:stretch>
            <a:fillRect/>
          </a:stretch>
        </p:blipFill>
        <p:spPr>
          <a:xfrm>
            <a:off x="0" y="0"/>
            <a:ext cx="9144000" cy="6858000"/>
          </a:xfrm>
          <a:prstGeom prst="rect">
            <a:avLst/>
          </a:prstGeom>
        </p:spPr>
      </p:pic>
      <p:sp>
        <p:nvSpPr>
          <p:cNvPr id="3" name="Прямоугольник 2"/>
          <p:cNvSpPr/>
          <p:nvPr/>
        </p:nvSpPr>
        <p:spPr>
          <a:xfrm>
            <a:off x="395536" y="476672"/>
            <a:ext cx="8136904" cy="5232202"/>
          </a:xfrm>
          <a:prstGeom prst="rect">
            <a:avLst/>
          </a:prstGeom>
          <a:noFill/>
        </p:spPr>
        <p:txBody>
          <a:bodyPr wrap="square" lIns="91440" tIns="45720" rIns="91440" bIns="45720">
            <a:spAutoFit/>
          </a:bodyPr>
          <a:lstStyle/>
          <a:p>
            <a:pPr algn="ctr"/>
            <a:r>
              <a:rPr lang="ru-RU"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Памятник Победы</a:t>
            </a:r>
          </a:p>
          <a:p>
            <a:r>
              <a:rPr lang="ru-RU" sz="2000" dirty="0">
                <a:latin typeface="Times New Roman" panose="02020603050405020304" pitchFamily="18" charset="0"/>
                <a:cs typeface="Times New Roman" panose="02020603050405020304" pitchFamily="18" charset="0"/>
              </a:rPr>
              <a:t>Памятник </a:t>
            </a:r>
            <a:r>
              <a:rPr lang="ru-RU" sz="2000" dirty="0" err="1">
                <a:latin typeface="Times New Roman" panose="02020603050405020304" pitchFamily="18" charset="0"/>
                <a:cs typeface="Times New Roman" panose="02020603050405020304" pitchFamily="18" charset="0"/>
              </a:rPr>
              <a:t>воинам-камешкирцам</a:t>
            </a:r>
            <a:r>
              <a:rPr lang="ru-RU" sz="2000" dirty="0">
                <a:latin typeface="Times New Roman" panose="02020603050405020304" pitchFamily="18" charset="0"/>
                <a:cs typeface="Times New Roman" panose="02020603050405020304" pitchFamily="18" charset="0"/>
              </a:rPr>
              <a:t>, погибшим  на полях сражений в ВОВ был установлен в 1986году. (скульптор Епихин Виктор Иванович, </a:t>
            </a:r>
            <a:r>
              <a:rPr lang="ru-RU" sz="2000" dirty="0" err="1">
                <a:latin typeface="Times New Roman" panose="02020603050405020304" pitchFamily="18" charset="0"/>
                <a:cs typeface="Times New Roman" panose="02020603050405020304" pitchFamily="18" charset="0"/>
              </a:rPr>
              <a:t>Волошинский</a:t>
            </a:r>
            <a:r>
              <a:rPr lang="ru-RU" sz="2000" dirty="0">
                <a:latin typeface="Times New Roman" panose="02020603050405020304" pitchFamily="18" charset="0"/>
                <a:cs typeface="Times New Roman" panose="02020603050405020304" pitchFamily="18" charset="0"/>
              </a:rPr>
              <a:t> Станислав). Открывающий памятник  пилоны  означают склонные в трауре знамена. На втором плане фигура воина-освободителя, держащего в руке каску и женщины – матери.</a:t>
            </a:r>
          </a:p>
          <a:p>
            <a:r>
              <a:rPr lang="ru-RU" sz="2000" dirty="0">
                <a:latin typeface="Times New Roman" panose="02020603050405020304" pitchFamily="18" charset="0"/>
                <a:cs typeface="Times New Roman" panose="02020603050405020304" pitchFamily="18" charset="0"/>
              </a:rPr>
              <a:t>У подножья расположен факел вечного огня.</a:t>
            </a:r>
          </a:p>
          <a:p>
            <a:r>
              <a:rPr lang="ru-RU" sz="2000" dirty="0">
                <a:latin typeface="Times New Roman" panose="02020603050405020304" pitchFamily="18" charset="0"/>
                <a:cs typeface="Times New Roman" panose="02020603050405020304" pitchFamily="18" charset="0"/>
              </a:rPr>
              <a:t>Стела, установленная за скульптурами, олицетворяет  стилизованную,</a:t>
            </a:r>
          </a:p>
          <a:p>
            <a:r>
              <a:rPr lang="ru-RU" sz="2000" dirty="0">
                <a:latin typeface="Times New Roman" panose="02020603050405020304" pitchFamily="18" charset="0"/>
                <a:cs typeface="Times New Roman" panose="02020603050405020304" pitchFamily="18" charset="0"/>
              </a:rPr>
              <a:t>раскрытую книгу  со страницами истории войны.</a:t>
            </a:r>
          </a:p>
          <a:p>
            <a:r>
              <a:rPr lang="ru-RU" sz="2000" dirty="0">
                <a:latin typeface="Times New Roman" panose="02020603050405020304" pitchFamily="18" charset="0"/>
                <a:cs typeface="Times New Roman" panose="02020603050405020304" pitchFamily="18" charset="0"/>
              </a:rPr>
              <a:t>Венчает стелу даты 1941-1945год, как напоминание о той страшной по жестокости войне.</a:t>
            </a:r>
          </a:p>
          <a:p>
            <a:r>
              <a:rPr lang="ru-RU" sz="2000" dirty="0">
                <a:latin typeface="Times New Roman" panose="02020603050405020304" pitchFamily="18" charset="0"/>
                <a:cs typeface="Times New Roman" panose="02020603050405020304" pitchFamily="18" charset="0"/>
              </a:rPr>
              <a:t>В  комплексе памятника установлены шесть тумб с именами </a:t>
            </a:r>
            <a:r>
              <a:rPr lang="ru-RU" sz="2000" dirty="0" err="1">
                <a:latin typeface="Times New Roman" panose="02020603050405020304" pitchFamily="18" charset="0"/>
                <a:cs typeface="Times New Roman" panose="02020603050405020304" pitchFamily="18" charset="0"/>
              </a:rPr>
              <a:t>Героев-камешкирцев</a:t>
            </a:r>
            <a:r>
              <a:rPr lang="ru-RU" sz="2000" dirty="0">
                <a:latin typeface="Times New Roman" panose="02020603050405020304" pitchFamily="18" charset="0"/>
                <a:cs typeface="Times New Roman" panose="02020603050405020304" pitchFamily="18" charset="0"/>
              </a:rPr>
              <a:t>.</a:t>
            </a:r>
          </a:p>
          <a:p>
            <a:r>
              <a:rPr lang="ru-RU" sz="2000" dirty="0">
                <a:latin typeface="Times New Roman" panose="02020603050405020304" pitchFamily="18" charset="0"/>
                <a:cs typeface="Times New Roman" panose="02020603050405020304" pitchFamily="18" charset="0"/>
              </a:rPr>
              <a:t>С правой стороны  памятника , обелиск погибшим в Афганистане. На каменном слитке мраморная табличка с именами </a:t>
            </a:r>
            <a:r>
              <a:rPr lang="ru-RU" sz="2000" dirty="0" smtClean="0">
                <a:latin typeface="Times New Roman" panose="02020603050405020304" pitchFamily="18" charset="0"/>
                <a:cs typeface="Times New Roman" panose="02020603050405020304" pitchFamily="18" charset="0"/>
              </a:rPr>
              <a:t>погибших.</a:t>
            </a:r>
            <a:endParaRPr lang="ru-RU" sz="20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anose="02020603050405020304" pitchFamily="18" charset="0"/>
              <a:cs typeface="Times New Roman" panose="02020603050405020304" pitchFamily="18" charset="0"/>
            </a:endParaRPr>
          </a:p>
        </p:txBody>
      </p:sp>
    </p:spTree>
  </p:cSld>
  <p:clrMapOvr>
    <a:masterClrMapping/>
  </p:clrMapOvr>
  <p:transition spd="slow">
    <p:wheel spokes="1"/>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TotalTime>
  <Words>1213</Words>
  <Application>Microsoft Office PowerPoint</Application>
  <PresentationFormat>Экран (4:3)</PresentationFormat>
  <Paragraphs>59</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HP</dc:creator>
  <cp:lastModifiedBy>HP</cp:lastModifiedBy>
  <cp:revision>11</cp:revision>
  <dcterms:created xsi:type="dcterms:W3CDTF">2021-04-01T11:56:09Z</dcterms:created>
  <dcterms:modified xsi:type="dcterms:W3CDTF">2021-04-05T07:58:32Z</dcterms:modified>
</cp:coreProperties>
</file>