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7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8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6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1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F5C6-BDB8-491F-BBA8-1B1ED26055B1}" type="datetimeFigureOut">
              <a:rPr lang="ru-RU" smtClean="0"/>
              <a:pPr/>
              <a:t>вт 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959DC-B736-4F6E-AAC6-66A2FA41B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ssia58.tv/news/324671/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ngle-decorative-fr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10" y="209006"/>
            <a:ext cx="11955856" cy="6492240"/>
          </a:xfrm>
        </p:spPr>
      </p:pic>
      <p:pic>
        <p:nvPicPr>
          <p:cNvPr id="5" name="Рисунок 4" descr="img1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891" y="352698"/>
            <a:ext cx="1243943" cy="1525026"/>
          </a:xfrm>
          <a:prstGeom prst="rect">
            <a:avLst/>
          </a:prstGeom>
        </p:spPr>
      </p:pic>
      <p:pic>
        <p:nvPicPr>
          <p:cNvPr id="6" name="Рисунок 5" descr="79002ed16e97581d3cf06d9ec3ea2d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09609">
            <a:off x="2100519" y="4589268"/>
            <a:ext cx="2223704" cy="1397629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25449">
            <a:off x="7558527" y="733865"/>
            <a:ext cx="2872009" cy="1581790"/>
          </a:xfrm>
          <a:prstGeom prst="rect">
            <a:avLst/>
          </a:prstGeom>
        </p:spPr>
      </p:pic>
      <p:pic>
        <p:nvPicPr>
          <p:cNvPr id="8" name="Рисунок 7" descr="29758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1231">
            <a:off x="7623063" y="4595380"/>
            <a:ext cx="2198584" cy="1466438"/>
          </a:xfrm>
          <a:prstGeom prst="rect">
            <a:avLst/>
          </a:prstGeom>
        </p:spPr>
      </p:pic>
      <p:pic>
        <p:nvPicPr>
          <p:cNvPr id="9" name="Рисунок 8" descr="37057792d62b44ceac2f76d4b79f530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950822" y="5264331"/>
            <a:ext cx="2132558" cy="1152869"/>
          </a:xfrm>
          <a:prstGeom prst="rect">
            <a:avLst/>
          </a:prstGeom>
        </p:spPr>
      </p:pic>
      <p:pic>
        <p:nvPicPr>
          <p:cNvPr id="11" name="Рисунок 10" descr="i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13187">
            <a:off x="1404119" y="640404"/>
            <a:ext cx="2497943" cy="1602859"/>
          </a:xfrm>
          <a:prstGeom prst="rect">
            <a:avLst/>
          </a:prstGeom>
        </p:spPr>
      </p:pic>
      <p:pic>
        <p:nvPicPr>
          <p:cNvPr id="12" name="Рисунок 11" descr="i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9219" y="2704012"/>
            <a:ext cx="2491740" cy="1661160"/>
          </a:xfrm>
          <a:prstGeom prst="rect">
            <a:avLst/>
          </a:prstGeom>
        </p:spPr>
      </p:pic>
      <p:pic>
        <p:nvPicPr>
          <p:cNvPr id="13" name="Рисунок 12" descr="IMG_91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3953" y="2795668"/>
            <a:ext cx="2364377" cy="15773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3909" y="1881051"/>
            <a:ext cx="5251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КАЛЕНДАРЬ СОБЫТИЙ </a:t>
            </a: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КАМЕШКИРСКОГО РАЙОНА </a:t>
            </a: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2021 ГОДА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0"/>
            <a:ext cx="12011696" cy="6559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5932" y="399245"/>
            <a:ext cx="397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декабрь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55" y="759854"/>
            <a:ext cx="3416906" cy="1854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56" y="2884869"/>
            <a:ext cx="3416906" cy="235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57" y="1084217"/>
            <a:ext cx="65516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Экскурсия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Любителям </a:t>
            </a:r>
            <a:r>
              <a:rPr lang="ru-RU" i="1" dirty="0" smtClean="0">
                <a:solidFill>
                  <a:srgbClr val="C00000"/>
                </a:solidFill>
              </a:rPr>
              <a:t>путешествий и ценителям искусства приглашаем в интересный тур в художественную галерею. Это увлекательное путешествие даст много впечатлений</a:t>
            </a:r>
            <a:r>
              <a:rPr lang="ru-RU" i="1" dirty="0" smtClean="0"/>
              <a:t> </a:t>
            </a:r>
            <a:r>
              <a:rPr lang="ru-RU" i="1" dirty="0" smtClean="0"/>
              <a:t>.</a:t>
            </a:r>
          </a:p>
          <a:p>
            <a:r>
              <a:rPr lang="ru-RU" i="1" dirty="0" err="1">
                <a:solidFill>
                  <a:srgbClr val="C00000"/>
                </a:solidFill>
              </a:rPr>
              <a:t>Ширманов</a:t>
            </a:r>
            <a:r>
              <a:rPr lang="ru-RU" i="1" dirty="0">
                <a:solidFill>
                  <a:srgbClr val="C00000"/>
                </a:solidFill>
              </a:rPr>
              <a:t> Анатолий Васильевич – живописец. Член Союза художников с 1997 года, преподаватель рисования в </a:t>
            </a:r>
            <a:r>
              <a:rPr lang="ru-RU" i="1" dirty="0" err="1">
                <a:solidFill>
                  <a:srgbClr val="C00000"/>
                </a:solidFill>
              </a:rPr>
              <a:t>Пёстровской</a:t>
            </a:r>
            <a:r>
              <a:rPr lang="ru-RU" i="1" dirty="0">
                <a:solidFill>
                  <a:srgbClr val="C00000"/>
                </a:solidFill>
              </a:rPr>
              <a:t> средней школе (1968-1988). Участник выставок с 1971 года. С 2011 г. в зале сельского Дома культуры разместилась постоянная экспозиция работ художника</a:t>
            </a:r>
            <a:r>
              <a:rPr lang="ru-RU" dirty="0"/>
              <a:t>.</a:t>
            </a:r>
            <a:endParaRPr lang="ru-RU" i="1" dirty="0" smtClean="0"/>
          </a:p>
          <a:p>
            <a:r>
              <a:rPr lang="ru-RU" i="1" dirty="0">
                <a:solidFill>
                  <a:srgbClr val="C00000"/>
                </a:solidFill>
              </a:rPr>
              <a:t>В его собственной картинной галерее в </a:t>
            </a:r>
            <a:r>
              <a:rPr lang="ru-RU" i="1" dirty="0" err="1">
                <a:solidFill>
                  <a:srgbClr val="C00000"/>
                </a:solidFill>
              </a:rPr>
              <a:t>Пестровке</a:t>
            </a:r>
            <a:r>
              <a:rPr lang="ru-RU" i="1" dirty="0">
                <a:solidFill>
                  <a:srgbClr val="C00000"/>
                </a:solidFill>
              </a:rPr>
              <a:t> более 200 </a:t>
            </a:r>
            <a:r>
              <a:rPr lang="ru-RU" i="1" dirty="0" smtClean="0">
                <a:solidFill>
                  <a:srgbClr val="C00000"/>
                </a:solidFill>
              </a:rPr>
              <a:t>работ. Рожденный </a:t>
            </a:r>
            <a:r>
              <a:rPr lang="ru-RU" i="1" dirty="0">
                <a:solidFill>
                  <a:srgbClr val="C00000"/>
                </a:solidFill>
              </a:rPr>
              <a:t>в маленьком селе </a:t>
            </a:r>
            <a:r>
              <a:rPr lang="ru-RU" i="1" dirty="0" err="1">
                <a:solidFill>
                  <a:srgbClr val="C00000"/>
                </a:solidFill>
              </a:rPr>
              <a:t>Пестровка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Камешкирского</a:t>
            </a:r>
            <a:r>
              <a:rPr lang="ru-RU" i="1" dirty="0">
                <a:solidFill>
                  <a:srgbClr val="C00000"/>
                </a:solidFill>
              </a:rPr>
              <a:t> района, он почти все работы посвятил своей малой родине. Она его вдохновляет и дает силы. Он безгранично любит природу и сельских жителей и этими эмоциями сполна делится через свои картины.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hlinkClick r:id="rId5"/>
              </a:rPr>
              <a:t>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87887" y="20091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3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36842"/>
            <a:ext cx="11990231" cy="6721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3066" y="309092"/>
            <a:ext cx="270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январь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2" y="893867"/>
            <a:ext cx="3618963" cy="2737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3" y="3631842"/>
            <a:ext cx="3618962" cy="2305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977" y="1223493"/>
            <a:ext cx="54992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Bahnschrift Condensed" pitchFamily="34" charset="0"/>
              </a:rPr>
              <a:t>Ежегодная районная акция </a:t>
            </a:r>
            <a:endParaRPr lang="ru-RU" sz="2800" i="1" dirty="0" smtClean="0">
              <a:solidFill>
                <a:srgbClr val="0070C0"/>
              </a:solidFill>
              <a:latin typeface="Bahnschrift Condensed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Bahnschrift Condensed" pitchFamily="34" charset="0"/>
              </a:rPr>
              <a:t>«Зимние </a:t>
            </a:r>
            <a:r>
              <a:rPr lang="ru-RU" sz="2800" i="1" dirty="0" smtClean="0">
                <a:solidFill>
                  <a:srgbClr val="0070C0"/>
                </a:solidFill>
                <a:latin typeface="Bahnschrift Condensed" pitchFamily="34" charset="0"/>
              </a:rPr>
              <a:t>забавы по- </a:t>
            </a:r>
            <a:r>
              <a:rPr lang="ru-RU" sz="2800" i="1" dirty="0" err="1" smtClean="0">
                <a:solidFill>
                  <a:srgbClr val="0070C0"/>
                </a:solidFill>
                <a:latin typeface="Bahnschrift Condensed" pitchFamily="34" charset="0"/>
              </a:rPr>
              <a:t>камешкирски</a:t>
            </a:r>
            <a:r>
              <a:rPr lang="ru-RU" sz="2800" i="1" dirty="0" smtClean="0">
                <a:solidFill>
                  <a:srgbClr val="0070C0"/>
                </a:solidFill>
                <a:latin typeface="Bahnschrift Condensed" pitchFamily="34" charset="0"/>
              </a:rPr>
              <a:t>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На кануне Великого Православного праздника Рождества Христова, в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Камешкирском</a:t>
            </a:r>
            <a:r>
              <a:rPr lang="ru-RU" i="1" dirty="0" smtClean="0">
                <a:solidFill>
                  <a:srgbClr val="C00000"/>
                </a:solidFill>
              </a:rPr>
              <a:t> Культурно- спортивном комплексе « Рубин», проходит ежегодная районная акция « Зимние забавы </a:t>
            </a:r>
            <a:r>
              <a:rPr lang="ru-RU" i="1" dirty="0" smtClean="0">
                <a:solidFill>
                  <a:srgbClr val="C00000"/>
                </a:solidFill>
              </a:rPr>
              <a:t>по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камешкирски</a:t>
            </a:r>
            <a:r>
              <a:rPr lang="ru-RU" i="1" dirty="0" smtClean="0">
                <a:solidFill>
                  <a:srgbClr val="C00000"/>
                </a:solidFill>
              </a:rPr>
              <a:t>». Всех гостей праздника по традиции у входа встречают Дед Мороз и Снегурочка. На большой поляне вокруг нарядной елки взрослые и дети водят хороводы, играют в игры и конкурсы. Для всех желающих работает лыжная база, где они могут взять на прокат лыжи, коньки и хоккейную клюшку и принять участие в соревнованиях по хоккею среди дворовых команд.</a:t>
            </a:r>
          </a:p>
          <a:p>
            <a:endParaRPr lang="ru-RU" i="1" dirty="0" smtClean="0">
              <a:solidFill>
                <a:srgbClr val="C00000"/>
              </a:solidFill>
              <a:latin typeface="Bahnschrift Condensed" pitchFamily="34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Bahnschrift Condensed" pitchFamily="34" charset="0"/>
              </a:rPr>
              <a:t>С. Русский Камешкир.</a:t>
            </a:r>
            <a:endParaRPr lang="ru-RU" i="1" dirty="0">
              <a:solidFill>
                <a:srgbClr val="C000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0"/>
            <a:ext cx="11694015" cy="6553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0" y="425003"/>
            <a:ext cx="23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февраль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93" y="1075092"/>
            <a:ext cx="3660646" cy="243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7" y="3568346"/>
            <a:ext cx="3643373" cy="2428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0859" y="1261578"/>
            <a:ext cx="5215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Областная лыжная эстафета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5589" y="1985554"/>
            <a:ext cx="5212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27 февраля    проходит областная эстафета по лыжным гонкам на призы губернатора Пензенской области. Целью этого спортивно-массового мероприятия является привлечение жителей субъекта Федерации к регулярным занятиям физической культурой и спортом, повышение уровня физической подготовки и спортивного мастерства. В эстафете примут участие смешанные сборные команды муниципальных образований районов и городских округов Пензенской области.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С. Русский Камешкир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97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21751"/>
            <a:ext cx="11900078" cy="6715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392" y="515155"/>
            <a:ext cx="2910625" cy="42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392" y="296214"/>
            <a:ext cx="258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март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fe003dfe771d287acd0d3f653134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570" y="879348"/>
            <a:ext cx="3562181" cy="2373303"/>
          </a:xfrm>
          <a:prstGeom prst="rect">
            <a:avLst/>
          </a:prstGeom>
        </p:spPr>
      </p:pic>
      <p:pic>
        <p:nvPicPr>
          <p:cNvPr id="6" name="Рисунок 5" descr="b69dd589c963522bca9670dda3db01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" y="3335163"/>
            <a:ext cx="3627120" cy="2416569"/>
          </a:xfrm>
          <a:prstGeom prst="rect">
            <a:avLst/>
          </a:prstGeom>
        </p:spPr>
      </p:pic>
      <p:pic>
        <p:nvPicPr>
          <p:cNvPr id="7" name="Рисунок 6" descr="e73522aa53b2e6e3ca5966ee9ba2a8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4366" y="3282913"/>
            <a:ext cx="3777855" cy="2516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0011" y="992777"/>
            <a:ext cx="60350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Масленица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Масленица считается старинным русским народным праздником. По сути, это прощание с зимой и торжественная встреча красавицы-весны</a:t>
            </a:r>
            <a:r>
              <a:rPr lang="ru-RU" sz="28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 последний день масленичной недели происходил ритуал проводов Масленицы, который в разных губерниях России заключался как в сожжении чучела Масленицы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25468"/>
            <a:ext cx="11655379" cy="6488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301" y="566670"/>
            <a:ext cx="302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oto_img_4147_26362_vd20191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617" y="933043"/>
            <a:ext cx="3648719" cy="2397985"/>
          </a:xfrm>
          <a:prstGeom prst="rect">
            <a:avLst/>
          </a:prstGeom>
        </p:spPr>
      </p:pic>
      <p:pic>
        <p:nvPicPr>
          <p:cNvPr id="5" name="Рисунок 4" descr="foto_img_1078_9801_image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485" y="3592285"/>
            <a:ext cx="3646851" cy="2422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154" y="1371600"/>
            <a:ext cx="5355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День Победы – один из великих праздников – его почитают во многих странах мира, которые пострадали от фашистской Германии День Победы празднуют 9 мая – в 2021-м отметят 76-ю годовщину победы в Великой Отечественной войне. День Победы — праздник, знаменующий конец убийственной войны, которая унесла жизни миллионов солдат и мирных граждан. Праздник Победы навечно останется в истории и всегда будет напоминать о тех кровопролитных событиях и великом разгроме фашистских войск.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9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54547"/>
            <a:ext cx="11900079" cy="6703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391" y="450761"/>
            <a:ext cx="276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июнь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" y="1035536"/>
            <a:ext cx="2305676" cy="2068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84" y="3357486"/>
            <a:ext cx="3850368" cy="2568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5" y="1035536"/>
            <a:ext cx="2670821" cy="2068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9894" y="1228734"/>
            <a:ext cx="53447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12 июня – День России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Ежегодно 12 июня на культурно-спортивном празднике « День России»,  проводятся </a:t>
            </a:r>
            <a:r>
              <a:rPr lang="ru-RU" i="1" dirty="0">
                <a:solidFill>
                  <a:srgbClr val="C00000"/>
                </a:solidFill>
              </a:rPr>
              <a:t>художественные выставки, театрализованные представления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>
                <a:solidFill>
                  <a:srgbClr val="C00000"/>
                </a:solidFill>
              </a:rPr>
              <a:t>костюмированные шествия и спортивные турниры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Проходит районный фестиваль национальной кухни .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Камешкирский</a:t>
            </a:r>
            <a:r>
              <a:rPr lang="ru-RU" i="1" dirty="0" smtClean="0">
                <a:solidFill>
                  <a:srgbClr val="C00000"/>
                </a:solidFill>
              </a:rPr>
              <a:t> район многонационален, и в этот день столы щедро заставлены блюдами, приготовленными местными жителями.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Главная задача этого фестиваля познакомить всех гостей с национальными традициями и культурой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Камешкирского</a:t>
            </a:r>
            <a:r>
              <a:rPr lang="ru-RU" i="1" dirty="0" smtClean="0">
                <a:solidFill>
                  <a:srgbClr val="C00000"/>
                </a:solidFill>
              </a:rPr>
              <a:t> района</a:t>
            </a:r>
            <a:r>
              <a:rPr lang="ru-RU" sz="1400" i="1" dirty="0" smtClean="0">
                <a:solidFill>
                  <a:srgbClr val="C00000"/>
                </a:solidFill>
              </a:rPr>
              <a:t>.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5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67021"/>
            <a:ext cx="11874321" cy="6556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603" y="399245"/>
            <a:ext cx="312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июль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" y="4308007"/>
            <a:ext cx="3814830" cy="1995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31" y="4308007"/>
            <a:ext cx="2362541" cy="202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3423" y="4308007"/>
            <a:ext cx="3544058" cy="204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535" y="922465"/>
            <a:ext cx="108375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            Районный фестиваль « Рыбачий стан»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 июле в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Камешкирском</a:t>
            </a:r>
            <a:r>
              <a:rPr lang="ru-RU" i="1" dirty="0" smtClean="0">
                <a:solidFill>
                  <a:srgbClr val="C00000"/>
                </a:solidFill>
              </a:rPr>
              <a:t> районе Пензенской области на базе рыбоводного хозяйства Владимира </a:t>
            </a:r>
            <a:r>
              <a:rPr lang="ru-RU" i="1" dirty="0" err="1" smtClean="0">
                <a:solidFill>
                  <a:srgbClr val="C00000"/>
                </a:solidFill>
              </a:rPr>
              <a:t>Тюнькова</a:t>
            </a:r>
            <a:r>
              <a:rPr lang="ru-RU" i="1" dirty="0" smtClean="0">
                <a:solidFill>
                  <a:srgbClr val="C00000"/>
                </a:solidFill>
              </a:rPr>
              <a:t> проводится культурно-спортивный праздник « Рыбачий стан». Там проходят соревнования по ловле рыбы и мастер-класс для отдыхающих по рыболовству.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Основным видом деятельности рыбоводного хозяйства является разведение и продажа </a:t>
            </a:r>
            <a:r>
              <a:rPr lang="ru-RU" i="1" dirty="0" err="1" smtClean="0">
                <a:solidFill>
                  <a:srgbClr val="C00000"/>
                </a:solidFill>
              </a:rPr>
              <a:t>толстолоба</a:t>
            </a:r>
            <a:r>
              <a:rPr lang="ru-RU" i="1" dirty="0" smtClean="0">
                <a:solidFill>
                  <a:srgbClr val="C00000"/>
                </a:solidFill>
              </a:rPr>
              <a:t> и карпа. Это популярное место отдыха для туристов, которым не только подробно рассказывают об особенностях разведения рыбы, но и разрешают кормить и ловить рыбу. По желанию, можно приобрести понравившуюся рыбу. После экскурсии, гостей ожидает дегустация блюд из рыбы.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Стало традицией, проводить свадебные фотосессии в этом живописном месте. Все приезжие гости совместно с молодоженами проезжают по туристическому маршруту, посещая церковь Покрова Пресвятой Богородицы и картинную галерею художника Анатолия </a:t>
            </a:r>
            <a:r>
              <a:rPr lang="ru-RU" i="1" dirty="0" err="1" smtClean="0">
                <a:solidFill>
                  <a:srgbClr val="C00000"/>
                </a:solidFill>
              </a:rPr>
              <a:t>Ширманова</a:t>
            </a:r>
            <a:r>
              <a:rPr lang="ru-RU" i="1" dirty="0" smtClean="0">
                <a:solidFill>
                  <a:srgbClr val="C00000"/>
                </a:solidFill>
              </a:rPr>
              <a:t>, членами Союза художников России.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" y="43243"/>
            <a:ext cx="12176897" cy="6814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1234" y="244699"/>
            <a:ext cx="309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сентября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729">
            <a:off x="273219" y="1603323"/>
            <a:ext cx="2171094" cy="1448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110">
            <a:off x="256237" y="3902613"/>
            <a:ext cx="2421495" cy="161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3274" y="664887"/>
            <a:ext cx="59954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Районный фестиваль мордовской культуры « Территория традиций»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 сентябре в селе </a:t>
            </a:r>
            <a:r>
              <a:rPr lang="ru-RU" i="1" dirty="0" err="1" smtClean="0">
                <a:solidFill>
                  <a:srgbClr val="C00000"/>
                </a:solidFill>
              </a:rPr>
              <a:t>Кулясово</a:t>
            </a:r>
            <a:r>
              <a:rPr lang="ru-RU" i="1" dirty="0" smtClean="0">
                <a:solidFill>
                  <a:srgbClr val="C00000"/>
                </a:solidFill>
              </a:rPr>
              <a:t>, состоится районный </a:t>
            </a:r>
            <a:r>
              <a:rPr lang="ru-RU" i="1" dirty="0" smtClean="0">
                <a:solidFill>
                  <a:srgbClr val="C00000"/>
                </a:solidFill>
              </a:rPr>
              <a:t>фестиваль </a:t>
            </a:r>
            <a:r>
              <a:rPr lang="ru-RU" i="1" dirty="0" smtClean="0">
                <a:solidFill>
                  <a:srgbClr val="C00000"/>
                </a:solidFill>
              </a:rPr>
              <a:t>мордовской культуры </a:t>
            </a:r>
            <a:r>
              <a:rPr lang="ru-RU" i="1" dirty="0" smtClean="0">
                <a:solidFill>
                  <a:srgbClr val="C00000"/>
                </a:solidFill>
              </a:rPr>
              <a:t>«Территория </a:t>
            </a:r>
            <a:r>
              <a:rPr lang="ru-RU" i="1" dirty="0" smtClean="0">
                <a:solidFill>
                  <a:srgbClr val="C00000"/>
                </a:solidFill>
              </a:rPr>
              <a:t>традиций». Всех участников и гостей праздника ждет разнообразная программа: выставка-продажа народных художественных промыслов и национальной мордовской кухни; мастер-классы; обряд мордовской помолвки; угощение участников фестиваля национальной мордовской едой; гала-концерт участников фестиваля на открытой площадке; спортивные </a:t>
            </a:r>
            <a:r>
              <a:rPr lang="ru-RU" i="1" dirty="0" smtClean="0">
                <a:solidFill>
                  <a:srgbClr val="C00000"/>
                </a:solidFill>
              </a:rPr>
              <a:t>состязания.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Также можно посетить завод по изготовлению лекарств.</a:t>
            </a:r>
            <a:r>
              <a:rPr lang="ru-RU" dirty="0"/>
              <a:t> </a:t>
            </a:r>
            <a:r>
              <a:rPr lang="ru-RU" i="1" dirty="0">
                <a:solidFill>
                  <a:srgbClr val="C00000"/>
                </a:solidFill>
              </a:rPr>
              <a:t>Экологически чистое </a:t>
            </a:r>
            <a:r>
              <a:rPr lang="ru-RU" i="1" dirty="0" smtClean="0">
                <a:solidFill>
                  <a:srgbClr val="C00000"/>
                </a:solidFill>
              </a:rPr>
              <a:t>сырье. Продукция </a:t>
            </a:r>
            <a:r>
              <a:rPr lang="ru-RU" i="1" dirty="0">
                <a:solidFill>
                  <a:srgbClr val="C00000"/>
                </a:solidFill>
              </a:rPr>
              <a:t>производится из растений, выращенных 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Камешкирском</a:t>
            </a:r>
            <a:r>
              <a:rPr lang="ru-RU" i="1" dirty="0" smtClean="0">
                <a:solidFill>
                  <a:srgbClr val="C00000"/>
                </a:solidFill>
              </a:rPr>
              <a:t> районе </a:t>
            </a:r>
            <a:r>
              <a:rPr lang="ru-RU" i="1" dirty="0">
                <a:solidFill>
                  <a:srgbClr val="C00000"/>
                </a:solidFill>
              </a:rPr>
              <a:t>Пензенской области </a:t>
            </a:r>
            <a:r>
              <a:rPr lang="ru-RU" i="1" dirty="0" smtClean="0">
                <a:solidFill>
                  <a:srgbClr val="C00000"/>
                </a:solidFill>
              </a:rPr>
              <a:t>с. </a:t>
            </a:r>
            <a:r>
              <a:rPr lang="ru-RU" i="1" dirty="0" err="1">
                <a:solidFill>
                  <a:srgbClr val="C00000"/>
                </a:solidFill>
              </a:rPr>
              <a:t>Кулясово</a:t>
            </a:r>
            <a:r>
              <a:rPr lang="ru-RU" i="1" dirty="0">
                <a:solidFill>
                  <a:srgbClr val="C00000"/>
                </a:solidFill>
              </a:rPr>
              <a:t> без применения пестицидов и гербицидов. Соответствует наивысшим экологическим стандартам. Растения </a:t>
            </a:r>
            <a:r>
              <a:rPr lang="ru-RU" i="1" dirty="0" smtClean="0">
                <a:solidFill>
                  <a:srgbClr val="C00000"/>
                </a:solidFill>
              </a:rPr>
              <a:t>культивируются. </a:t>
            </a:r>
            <a:r>
              <a:rPr lang="ru-RU" i="1" dirty="0">
                <a:solidFill>
                  <a:srgbClr val="C00000"/>
                </a:solidFill>
              </a:rPr>
              <a:t>Площадь инновационной экологической сушилки </a:t>
            </a:r>
          </a:p>
          <a:p>
            <a:r>
              <a:rPr lang="ru-RU" i="1" dirty="0">
                <a:solidFill>
                  <a:srgbClr val="C00000"/>
                </a:solidFill>
              </a:rPr>
              <a:t>1000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кв. м</a:t>
            </a:r>
          </a:p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403">
            <a:off x="8543973" y="959065"/>
            <a:ext cx="2784763" cy="1721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95">
            <a:off x="8538095" y="3500817"/>
            <a:ext cx="2736772" cy="17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94687"/>
            <a:ext cx="12011696" cy="6564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425003"/>
            <a:ext cx="40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октябрь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0" y="948223"/>
            <a:ext cx="3627870" cy="2418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1" y="3476785"/>
            <a:ext cx="3600206" cy="22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8670" y="1120462"/>
            <a:ext cx="57826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Праздник урожая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Этот праздник посвящен собранному урожаю, плодородию и семейному благополучию. К  этому времени завершаются полевые работы: жатва хлеба, уборка овощей. Заложена основа </a:t>
            </a:r>
            <a:r>
              <a:rPr lang="ru-RU" i="1" dirty="0" smtClean="0">
                <a:solidFill>
                  <a:srgbClr val="C00000"/>
                </a:solidFill>
              </a:rPr>
              <a:t>благосостояния </a:t>
            </a:r>
            <a:r>
              <a:rPr lang="ru-RU" i="1" dirty="0" smtClean="0">
                <a:solidFill>
                  <a:srgbClr val="C00000"/>
                </a:solidFill>
              </a:rPr>
              <a:t>семьи на будущий год. Проходили года, все менялось, менялись условия труда и народные верования, на смену тяжелому ручному труда пришла механизация, но праздник не потерял своего значения и в наши дни.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Праздник урожаю- это праздник благодарности Земле, природе и труженикам, которые не покладая рук работали с ранней весны до поздней осени, что бы наш труд жил сытно целый год. 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2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9758</TotalTime>
  <Words>679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Старый клубный ноутбук</dc:creator>
  <cp:lastModifiedBy>Старый клубный ноутбук</cp:lastModifiedBy>
  <cp:revision>205</cp:revision>
  <dcterms:created xsi:type="dcterms:W3CDTF">2021-01-21T07:20:39Z</dcterms:created>
  <dcterms:modified xsi:type="dcterms:W3CDTF">2021-03-09T09:55:36Z</dcterms:modified>
</cp:coreProperties>
</file>